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Override PartName="/ppt/slides/slide29.xml" ContentType="application/vnd.openxmlformats-officedocument.presentationml.slide+xml"/>
  <Override PartName="/ppt/presentation.xml" ContentType="application/vnd.openxmlformats-officedocument.presentationml.presentation.main+xml"/>
  <Override PartName="/ppt/slides/slide2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charts/style1.xml" ContentType="application/vnd.ms-office.chartstyle+xml"/>
  <Override PartName="/ppt/theme/theme3.xml" ContentType="application/vnd.openxmlformats-officedocument.theme+xml"/>
  <Override PartName="/ppt/theme/theme2.xml" ContentType="application/vnd.openxmlformats-officedocument.theme+xml"/>
  <Override PartName="/ppt/charts/colors1.xml" ContentType="application/vnd.ms-office.chartcolorstyle+xml"/>
  <Override PartName="/ppt/charts/chart1.xml" ContentType="application/vnd.openxmlformats-officedocument.drawingml.char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ags/tag3.xml" ContentType="application/vnd.openxmlformats-officedocument.presentationml.tags+xml"/>
  <Override PartName="/docProps/custom.xml" ContentType="application/vnd.openxmlformats-officedocument.custom-properties+xml"/>
  <Override PartName="/ppt/tags/tag4.xml" ContentType="application/vnd.openxmlformats-officedocument.presentationml.tag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ppt/tags/tag2.xml" ContentType="application/vnd.openxmlformats-officedocument.presentationml.tag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650" r:id="rId3"/>
  </p:sldMasterIdLst>
  <p:notesMasterIdLst>
    <p:notesMasterId r:id="rId33"/>
  </p:notesMasterIdLst>
  <p:handoutMasterIdLst>
    <p:handoutMasterId r:id="rId34"/>
  </p:handoutMasterIdLst>
  <p:sldIdLst>
    <p:sldId id="930" r:id="rId4"/>
    <p:sldId id="946" r:id="rId5"/>
    <p:sldId id="931" r:id="rId6"/>
    <p:sldId id="949" r:id="rId7"/>
    <p:sldId id="945" r:id="rId8"/>
    <p:sldId id="950" r:id="rId9"/>
    <p:sldId id="953" r:id="rId10"/>
    <p:sldId id="952" r:id="rId11"/>
    <p:sldId id="954" r:id="rId12"/>
    <p:sldId id="944" r:id="rId13"/>
    <p:sldId id="955" r:id="rId14"/>
    <p:sldId id="956" r:id="rId15"/>
    <p:sldId id="958" r:id="rId16"/>
    <p:sldId id="964" r:id="rId17"/>
    <p:sldId id="943" r:id="rId18"/>
    <p:sldId id="957" r:id="rId19"/>
    <p:sldId id="959" r:id="rId20"/>
    <p:sldId id="940" r:id="rId21"/>
    <p:sldId id="941" r:id="rId22"/>
    <p:sldId id="942" r:id="rId23"/>
    <p:sldId id="935" r:id="rId24"/>
    <p:sldId id="936" r:id="rId25"/>
    <p:sldId id="961" r:id="rId26"/>
    <p:sldId id="960" r:id="rId27"/>
    <p:sldId id="937" r:id="rId28"/>
    <p:sldId id="962" r:id="rId29"/>
    <p:sldId id="963" r:id="rId30"/>
    <p:sldId id="965" r:id="rId31"/>
    <p:sldId id="933" r:id="rId32"/>
  </p:sldIdLst>
  <p:sldSz cx="9144000" cy="6858000" type="screen4x3"/>
  <p:notesSz cx="6797675" cy="9928225"/>
  <p:embeddedFontLst>
    <p:embeddedFont>
      <p:font typeface="Wingdings 3" panose="05040102010807070707" pitchFamily="18" charset="2"/>
      <p:regular r:id="rId35"/>
    </p:embeddedFont>
    <p:embeddedFont>
      <p:font typeface="MS PGothic" panose="020B0600070205080204" pitchFamily="34" charset="-128"/>
      <p:regular r:id="rId36"/>
    </p:embeddedFont>
    <p:embeddedFont>
      <p:font typeface="Arial Unicode MS" panose="020B0604020202020204" pitchFamily="34" charset="-128"/>
      <p:regular r:id="rId37"/>
    </p:embeddedFont>
    <p:embeddedFont>
      <p:font typeface="Arial Rounded MT Bold" panose="020F0704030504030204" pitchFamily="34" charset="0"/>
      <p:regular r:id="rId38"/>
    </p:embeddedFont>
    <p:embeddedFont>
      <p:font typeface="Wingdings 2" panose="05020102010507070707" pitchFamily="18" charset="2"/>
      <p:regular r:id="rId39"/>
    </p:embeddedFont>
  </p:embeddedFontLst>
  <p:custDataLst>
    <p:tags r:id="rId40"/>
  </p:custDataLst>
  <p:defaultTextStyle>
    <a:defPPr>
      <a:defRPr lang="de-DE"/>
    </a:defPPr>
    <a:lvl1pPr algn="ctr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 Unicode MS" pitchFamily="-106" charset="0"/>
        <a:ea typeface="Arial Unicode MS" pitchFamily="-106" charset="0"/>
        <a:cs typeface="Arial Unicode MS" pitchFamily="-106" charset="0"/>
      </a:defRPr>
    </a:lvl1pPr>
    <a:lvl2pPr marL="457200" algn="ctr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 Unicode MS" pitchFamily="-106" charset="0"/>
        <a:ea typeface="Arial Unicode MS" pitchFamily="-106" charset="0"/>
        <a:cs typeface="Arial Unicode MS" pitchFamily="-106" charset="0"/>
      </a:defRPr>
    </a:lvl2pPr>
    <a:lvl3pPr marL="914400" algn="ctr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 Unicode MS" pitchFamily="-106" charset="0"/>
        <a:ea typeface="Arial Unicode MS" pitchFamily="-106" charset="0"/>
        <a:cs typeface="Arial Unicode MS" pitchFamily="-106" charset="0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 Unicode MS" pitchFamily="-106" charset="0"/>
        <a:ea typeface="Arial Unicode MS" pitchFamily="-106" charset="0"/>
        <a:cs typeface="Arial Unicode MS" pitchFamily="-106" charset="0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 Unicode MS" pitchFamily="-106" charset="0"/>
        <a:ea typeface="Arial Unicode MS" pitchFamily="-106" charset="0"/>
        <a:cs typeface="Arial Unicode MS" pitchFamily="-106" charset="0"/>
      </a:defRPr>
    </a:lvl5pPr>
    <a:lvl6pPr marL="2286000" algn="l" defTabSz="457200" rtl="0" eaLnBrk="1" latinLnBrk="0" hangingPunct="1">
      <a:defRPr sz="1400" kern="1200">
        <a:solidFill>
          <a:schemeClr val="tx1"/>
        </a:solidFill>
        <a:latin typeface="Arial Unicode MS" pitchFamily="-106" charset="0"/>
        <a:ea typeface="Arial Unicode MS" pitchFamily="-106" charset="0"/>
        <a:cs typeface="Arial Unicode MS" pitchFamily="-106" charset="0"/>
      </a:defRPr>
    </a:lvl6pPr>
    <a:lvl7pPr marL="2743200" algn="l" defTabSz="457200" rtl="0" eaLnBrk="1" latinLnBrk="0" hangingPunct="1">
      <a:defRPr sz="1400" kern="1200">
        <a:solidFill>
          <a:schemeClr val="tx1"/>
        </a:solidFill>
        <a:latin typeface="Arial Unicode MS" pitchFamily="-106" charset="0"/>
        <a:ea typeface="Arial Unicode MS" pitchFamily="-106" charset="0"/>
        <a:cs typeface="Arial Unicode MS" pitchFamily="-106" charset="0"/>
      </a:defRPr>
    </a:lvl7pPr>
    <a:lvl8pPr marL="3200400" algn="l" defTabSz="457200" rtl="0" eaLnBrk="1" latinLnBrk="0" hangingPunct="1">
      <a:defRPr sz="1400" kern="1200">
        <a:solidFill>
          <a:schemeClr val="tx1"/>
        </a:solidFill>
        <a:latin typeface="Arial Unicode MS" pitchFamily="-106" charset="0"/>
        <a:ea typeface="Arial Unicode MS" pitchFamily="-106" charset="0"/>
        <a:cs typeface="Arial Unicode MS" pitchFamily="-106" charset="0"/>
      </a:defRPr>
    </a:lvl8pPr>
    <a:lvl9pPr marL="3657600" algn="l" defTabSz="457200" rtl="0" eaLnBrk="1" latinLnBrk="0" hangingPunct="1">
      <a:defRPr sz="1400" kern="1200">
        <a:solidFill>
          <a:schemeClr val="tx1"/>
        </a:solidFill>
        <a:latin typeface="Arial Unicode MS" pitchFamily="-106" charset="0"/>
        <a:ea typeface="Arial Unicode MS" pitchFamily="-106" charset="0"/>
        <a:cs typeface="Arial Unicode MS" pitchFamily="-106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10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6">
          <p15:clr>
            <a:srgbClr val="A4A3A4"/>
          </p15:clr>
        </p15:guide>
        <p15:guide id="2" pos="212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290"/>
    <a:srgbClr val="AABBD9"/>
    <a:srgbClr val="9CB5DF"/>
    <a:srgbClr val="617DAB"/>
    <a:srgbClr val="FFB7A6"/>
    <a:srgbClr val="00418F"/>
    <a:srgbClr val="66A1DB"/>
    <a:srgbClr val="3E5C93"/>
    <a:srgbClr val="456399"/>
    <a:srgbClr val="E73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9" autoAdjust="0"/>
    <p:restoredTop sz="91636" autoAdjust="0"/>
  </p:normalViewPr>
  <p:slideViewPr>
    <p:cSldViewPr snapToGrid="0">
      <p:cViewPr varScale="1">
        <p:scale>
          <a:sx n="81" d="100"/>
          <a:sy n="81" d="100"/>
        </p:scale>
        <p:origin x="1685" y="67"/>
      </p:cViewPr>
      <p:guideLst>
        <p:guide orient="horz" pos="2160"/>
        <p:guide pos="1010"/>
      </p:guideLst>
    </p:cSldViewPr>
  </p:slideViewPr>
  <p:outlineViewPr>
    <p:cViewPr>
      <p:scale>
        <a:sx n="33" d="100"/>
        <a:sy n="33" d="100"/>
      </p:scale>
      <p:origin x="0" y="-832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456"/>
    </p:cViewPr>
  </p:sorterViewPr>
  <p:notesViewPr>
    <p:cSldViewPr snapToGrid="0">
      <p:cViewPr>
        <p:scale>
          <a:sx n="100" d="100"/>
          <a:sy n="100" d="100"/>
        </p:scale>
        <p:origin x="2419" y="-1128"/>
      </p:cViewPr>
      <p:guideLst>
        <p:guide orient="horz" pos="3106"/>
        <p:guide pos="2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5.fntdata"/><Relationship Id="rId21" Type="http://schemas.openxmlformats.org/officeDocument/2006/relationships/slide" Target="slides/slide18.xml"/><Relationship Id="rId34" Type="http://schemas.openxmlformats.org/officeDocument/2006/relationships/handoutMaster" Target="handoutMasters/handoutMaster1.xml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3.fntdata"/><Relationship Id="rId40" Type="http://schemas.openxmlformats.org/officeDocument/2006/relationships/tags" Target="tags/tag1.xml"/><Relationship Id="rId45" Type="http://schemas.openxmlformats.org/officeDocument/2006/relationships/customXml" Target="../customXml/item3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2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1.fntdata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Relationship Id="rId20" Type="http://schemas.openxmlformats.org/officeDocument/2006/relationships/slide" Target="slides/slide17.xml"/><Relationship Id="rId41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Mappe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Tabelle1!$B$2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Tabelle1!$A$1:$B$1</c:f>
              <c:strCache>
                <c:ptCount val="1"/>
                <c:pt idx="0">
                  <c:v>Bit/s</c:v>
                </c:pt>
              </c:strCache>
              <c:extLst/>
            </c:strRef>
          </c:cat>
          <c:val>
            <c:numRef>
              <c:f>Tabelle1!$A$2:$B$2</c:f>
              <c:numCache>
                <c:formatCode>General</c:formatCode>
                <c:ptCount val="1"/>
                <c:pt idx="0">
                  <c:v>120</c:v>
                </c:pt>
              </c:numCache>
              <c:extLst/>
            </c:numRef>
          </c:val>
        </c:ser>
        <c:ser>
          <c:idx val="1"/>
          <c:order val="1"/>
          <c:tx>
            <c:strRef>
              <c:f>Tabelle1!$B$3</c:f>
              <c:strCache>
                <c:ptCount val="1"/>
                <c:pt idx="0">
                  <c:v>15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Tabelle1!$A$1:$B$1</c:f>
              <c:strCache>
                <c:ptCount val="1"/>
                <c:pt idx="0">
                  <c:v>Bit/s</c:v>
                </c:pt>
              </c:strCache>
              <c:extLst/>
            </c:strRef>
          </c:cat>
          <c:val>
            <c:numRef>
              <c:f>Tabelle1!$A$3:$B$3</c:f>
              <c:numCache>
                <c:formatCode>General</c:formatCode>
                <c:ptCount val="1"/>
                <c:pt idx="0">
                  <c:v>720</c:v>
                </c:pt>
              </c:numCache>
              <c:extLst/>
            </c:numRef>
          </c:val>
        </c:ser>
        <c:ser>
          <c:idx val="2"/>
          <c:order val="2"/>
          <c:tx>
            <c:strRef>
              <c:f>Tabelle1!$B$4</c:f>
              <c:strCache>
                <c:ptCount val="1"/>
                <c:pt idx="0">
                  <c:v>31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Tabelle1!$A$1:$B$1</c:f>
              <c:strCache>
                <c:ptCount val="1"/>
                <c:pt idx="0">
                  <c:v>Bit/s</c:v>
                </c:pt>
              </c:strCache>
              <c:extLst/>
            </c:strRef>
          </c:cat>
          <c:val>
            <c:numRef>
              <c:f>Tabelle1!$A$4:$B$4</c:f>
              <c:numCache>
                <c:formatCode>General</c:formatCode>
                <c:ptCount val="1"/>
                <c:pt idx="0">
                  <c:v>992</c:v>
                </c:pt>
              </c:numCache>
              <c:extLst/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83454688"/>
        <c:axId val="1083457408"/>
      </c:barChart>
      <c:catAx>
        <c:axId val="1083454688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600"/>
                  <a:t>Byte Payload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crossAx val="1083457408"/>
        <c:crosses val="autoZero"/>
        <c:auto val="1"/>
        <c:lblAlgn val="ctr"/>
        <c:lblOffset val="100"/>
        <c:noMultiLvlLbl val="0"/>
      </c:catAx>
      <c:valAx>
        <c:axId val="108345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600"/>
                  <a:t>Bit/s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83454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00475" y="0"/>
            <a:ext cx="2997200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09" tIns="46946" rIns="93909" bIns="46946" numCol="1" anchor="t" anchorCtr="0" compatLnSpc="1">
            <a:prstTxWarp prst="textNoShape">
              <a:avLst/>
            </a:prstTxWarp>
          </a:bodyPr>
          <a:lstStyle>
            <a:lvl1pPr algn="r" defTabSz="4422775">
              <a:defRPr sz="1800">
                <a:latin typeface="Arial Unicode M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12725" y="9482138"/>
            <a:ext cx="2927350" cy="446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09" tIns="46946" rIns="93909" bIns="46946" numCol="1" anchor="b" anchorCtr="0" compatLnSpc="1">
            <a:prstTxWarp prst="textNoShape">
              <a:avLst/>
            </a:prstTxWarp>
          </a:bodyPr>
          <a:lstStyle>
            <a:lvl1pPr algn="l" defTabSz="4422775">
              <a:defRPr sz="1800">
                <a:latin typeface="Arial Unicode M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586163" y="9482138"/>
            <a:ext cx="2998787" cy="446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09" tIns="46946" rIns="93909" bIns="46946" numCol="1" anchor="b" anchorCtr="0" compatLnSpc="1">
            <a:prstTxWarp prst="textNoShape">
              <a:avLst/>
            </a:prstTxWarp>
          </a:bodyPr>
          <a:lstStyle>
            <a:lvl1pPr algn="r" defTabSz="4422775">
              <a:defRPr sz="1800">
                <a:latin typeface="Arial Unicode M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8" name="Text Box 10"/>
          <p:cNvSpPr txBox="1">
            <a:spLocks noChangeArrowheads="1"/>
          </p:cNvSpPr>
          <p:nvPr/>
        </p:nvSpPr>
        <p:spPr bwMode="auto">
          <a:xfrm>
            <a:off x="6499225" y="0"/>
            <a:ext cx="179388" cy="37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641" tIns="45829" rIns="91641" bIns="45829">
            <a:prstTxWarp prst="textNoShape">
              <a:avLst/>
            </a:prstTxWarp>
            <a:spAutoFit/>
          </a:bodyPr>
          <a:lstStyle/>
          <a:p>
            <a:pPr algn="r" defTabSz="4422775">
              <a:defRPr/>
            </a:pPr>
            <a:endParaRPr lang="en-US" sz="1800">
              <a:latin typeface="Arial Unicode MS" charset="0"/>
              <a:ea typeface="+mn-ea"/>
              <a:cs typeface="+mn-cs"/>
            </a:endParaRPr>
          </a:p>
        </p:txBody>
      </p:sp>
      <p:sp>
        <p:nvSpPr>
          <p:cNvPr id="17420" name="Rectangle 12"/>
          <p:cNvSpPr>
            <a:spLocks noChangeArrowheads="1"/>
          </p:cNvSpPr>
          <p:nvPr/>
        </p:nvSpPr>
        <p:spPr bwMode="auto">
          <a:xfrm>
            <a:off x="566738" y="0"/>
            <a:ext cx="4505325" cy="37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982" tIns="45481" rIns="90982" bIns="45481">
            <a:prstTxWarp prst="textNoShape">
              <a:avLst/>
            </a:prstTxWarp>
            <a:spAutoFit/>
          </a:bodyPr>
          <a:lstStyle/>
          <a:p>
            <a:pPr algn="l" defTabSz="4422775">
              <a:defRPr/>
            </a:pPr>
            <a:endParaRPr lang="en-US" sz="1800">
              <a:latin typeface="Arial Unicode MS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08619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wmf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0.jpe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09" tIns="46946" rIns="93909" bIns="46946" numCol="1" anchor="t" anchorCtr="0" compatLnSpc="1">
            <a:prstTxWarp prst="textNoShape">
              <a:avLst/>
            </a:prstTxWarp>
          </a:bodyPr>
          <a:lstStyle>
            <a:lvl1pPr algn="l" defTabSz="4422775">
              <a:defRPr sz="1800">
                <a:latin typeface="Arial Unicode M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4288" y="0"/>
            <a:ext cx="2951162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09" tIns="46946" rIns="93909" bIns="46946" numCol="1" anchor="t" anchorCtr="0" compatLnSpc="1">
            <a:prstTxWarp prst="textNoShape">
              <a:avLst/>
            </a:prstTxWarp>
          </a:bodyPr>
          <a:lstStyle>
            <a:lvl1pPr algn="r" defTabSz="4422775">
              <a:defRPr sz="1800">
                <a:latin typeface="Arial Unicode M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12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84238" y="723900"/>
            <a:ext cx="5005387" cy="37544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96938" y="4722813"/>
            <a:ext cx="4957762" cy="4481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09" tIns="46946" rIns="93909" bIns="469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4038"/>
            <a:ext cx="2927350" cy="449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09" tIns="46946" rIns="93909" bIns="46946" numCol="1" anchor="b" anchorCtr="0" compatLnSpc="1">
            <a:prstTxWarp prst="textNoShape">
              <a:avLst/>
            </a:prstTxWarp>
          </a:bodyPr>
          <a:lstStyle>
            <a:lvl1pPr algn="l" defTabSz="4422775">
              <a:defRPr sz="1800">
                <a:latin typeface="Arial Unicode M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4288" y="9444038"/>
            <a:ext cx="2951162" cy="449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09" tIns="46946" rIns="93909" bIns="46946" numCol="1" anchor="b" anchorCtr="0" compatLnSpc="1">
            <a:prstTxWarp prst="textNoShape">
              <a:avLst/>
            </a:prstTxWarp>
          </a:bodyPr>
          <a:lstStyle>
            <a:lvl1pPr algn="r" defTabSz="4422775">
              <a:defRPr sz="1800">
                <a:latin typeface="Arial Unicode MS" pitchFamily="-108" charset="0"/>
                <a:ea typeface="Arial Unicode MS" pitchFamily="-108" charset="0"/>
                <a:cs typeface="Arial Unicode MS" pitchFamily="-108" charset="0"/>
              </a:defRPr>
            </a:lvl1pPr>
          </a:lstStyle>
          <a:p>
            <a:pPr>
              <a:defRPr/>
            </a:pPr>
            <a:fld id="{D197666C-D6B8-904D-B8F2-816FE66458F0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40155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 Unicode MS" pitchFamily="-108" charset="0"/>
        <a:cs typeface="Arial Unicode MS" pitchFamily="-108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 Unicode MS" pitchFamily="-108" charset="0"/>
        <a:cs typeface="Arial Unicode MS" pitchFamily="-108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 Unicode MS" pitchFamily="-108" charset="0"/>
        <a:cs typeface="Arial Unicode MS" pitchFamily="-108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 Unicode MS" pitchFamily="-108" charset="0"/>
        <a:cs typeface="Arial Unicode MS" pitchFamily="-108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 Unicode MS" pitchFamily="-108" charset="0"/>
        <a:cs typeface="Arial Unicode MS" pitchFamily="-10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97666C-D6B8-904D-B8F2-816FE66458F0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9350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- Sky">
    <p:bg>
      <p:bgPr>
        <a:gradFill rotWithShape="0">
          <a:gsLst>
            <a:gs pos="0">
              <a:srgbClr val="9FB5D9"/>
            </a:gs>
            <a:gs pos="100000">
              <a:srgbClr val="598CC8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" y="5965825"/>
            <a:ext cx="4572000" cy="338138"/>
          </a:xfrm>
          <a:prstGeom prst="rect">
            <a:avLst/>
          </a:prstGeom>
        </p:spPr>
        <p:txBody>
          <a:bodyPr>
            <a:prstTxWarp prst="textNoShape">
              <a:avLst/>
            </a:prstTxWarp>
            <a:spAutoFit/>
          </a:bodyPr>
          <a:lstStyle/>
          <a:p>
            <a:pPr algn="l" eaLnBrk="1" hangingPunct="1">
              <a:spcBef>
                <a:spcPct val="20000"/>
              </a:spcBef>
              <a:defRPr/>
            </a:pPr>
            <a:r>
              <a:rPr lang="de-DE" sz="1600" dirty="0">
                <a:solidFill>
                  <a:srgbClr val="0D2766"/>
                </a:solidFill>
                <a:latin typeface="Arial Unicode MS" pitchFamily="34" charset="-128"/>
                <a:ea typeface="ＭＳ Ｐゴシック" pitchFamily="-108" charset="-128"/>
                <a:cs typeface="Arial Unicode MS" pitchFamily="34" charset="-128"/>
              </a:rPr>
              <a:t>http</a:t>
            </a:r>
            <a:r>
              <a:rPr lang="de-DE" sz="1600" dirty="0" smtClean="0">
                <a:solidFill>
                  <a:srgbClr val="0D2766"/>
                </a:solidFill>
                <a:latin typeface="Arial Unicode MS" pitchFamily="34" charset="-128"/>
                <a:ea typeface="ＭＳ Ｐゴシック" pitchFamily="-108" charset="-128"/>
                <a:cs typeface="Arial Unicode MS" pitchFamily="34" charset="-128"/>
              </a:rPr>
              <a:t>://comsys.rwth-aachen.de/</a:t>
            </a:r>
            <a:endParaRPr lang="de-DE" sz="1600" dirty="0">
              <a:solidFill>
                <a:srgbClr val="0D2766"/>
              </a:solidFill>
              <a:latin typeface="Arial Unicode MS" pitchFamily="34" charset="-128"/>
              <a:ea typeface="ＭＳ Ｐゴシック" pitchFamily="-108" charset="-128"/>
              <a:cs typeface="Arial Unicode MS" pitchFamily="34" charset="-128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0" y="1095375"/>
            <a:ext cx="9144000" cy="233362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1" hangingPunct="1">
              <a:spcBef>
                <a:spcPct val="20000"/>
              </a:spcBef>
              <a:defRPr/>
            </a:pPr>
            <a:endParaRPr lang="de-DE" sz="12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3352800"/>
            <a:ext cx="9144000" cy="2286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solidFill>
                <a:schemeClr val="tx1"/>
              </a:solidFill>
              <a:latin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789362" y="1702828"/>
            <a:ext cx="5354637" cy="457200"/>
          </a:xfrm>
          <a:prstGeom prst="rect">
            <a:avLst/>
          </a:prstGeom>
        </p:spPr>
        <p:txBody>
          <a:bodyPr lIns="0" rIns="180000"/>
          <a:lstStyle>
            <a:lvl1pPr>
              <a:defRPr sz="4800" b="1">
                <a:solidFill>
                  <a:schemeClr val="tx1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endParaRPr lang="de-DE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789363" y="2356346"/>
            <a:ext cx="5354637" cy="914400"/>
          </a:xfrm>
        </p:spPr>
        <p:txBody>
          <a:bodyPr lIns="0" rIns="180000"/>
          <a:lstStyle>
            <a:lvl1pPr>
              <a:buNone/>
              <a:defRPr b="1">
                <a:solidFill>
                  <a:srgbClr val="5C8FCA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pPr lvl="0"/>
            <a:endParaRPr lang="de-DE" dirty="0" smtClean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-7938" y="6375400"/>
            <a:ext cx="9159876" cy="482600"/>
          </a:xfrm>
          <a:prstGeom prst="rect">
            <a:avLst/>
          </a:prstGeom>
          <a:gradFill>
            <a:gsLst>
              <a:gs pos="23000">
                <a:srgbClr val="E4E4E4"/>
              </a:gs>
              <a:gs pos="100000">
                <a:srgbClr val="F8FBFF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pic>
        <p:nvPicPr>
          <p:cNvPr id="28" name="Picture 27" descr="comsys-with-name-we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8" y="6435111"/>
            <a:ext cx="1120235" cy="360000"/>
          </a:xfrm>
          <a:prstGeom prst="rect">
            <a:avLst/>
          </a:prstGeom>
        </p:spPr>
      </p:pic>
      <p:pic>
        <p:nvPicPr>
          <p:cNvPr id="12" name="Picture 11" descr="rwth-aachen-university-logo-original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775" y="6424956"/>
            <a:ext cx="1316418" cy="360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-7938" y="6178550"/>
            <a:ext cx="9159876" cy="67945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sp>
        <p:nvSpPr>
          <p:cNvPr id="7" name="Rectangle 31"/>
          <p:cNvSpPr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8517458" y="6434138"/>
            <a:ext cx="50430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Ins="0">
            <a:prstTxWarp prst="textNoShape">
              <a:avLst/>
            </a:prstTxWarp>
            <a:spAutoFit/>
          </a:bodyPr>
          <a:lstStyle/>
          <a:p>
            <a:pPr algn="r">
              <a:defRPr/>
            </a:pPr>
            <a:fld id="{C4701650-41B2-7A4D-B223-84DBE99DBB49}" type="slidenum">
              <a:rPr lang="en-US" sz="1600">
                <a:solidFill>
                  <a:srgbClr val="004290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rPr>
              <a:pPr algn="r">
                <a:defRPr/>
              </a:pPr>
              <a:t>‹Nr.›</a:t>
            </a:fld>
            <a:endParaRPr lang="en-US" sz="1600" dirty="0">
              <a:solidFill>
                <a:srgbClr val="004290"/>
              </a:solidFill>
              <a:latin typeface="Arial Unicode MS" pitchFamily="34" charset="-128"/>
              <a:ea typeface="Arial Unicode MS" pitchFamily="-108" charset="0"/>
              <a:cs typeface="Arial Unicode MS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688" y="103188"/>
            <a:ext cx="8756650" cy="457200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 Unicode MS" pitchFamily="34" charset="-128"/>
                <a:ea typeface="Arial Unicode MS" pitchFamily="34" charset="-128"/>
                <a:cs typeface="Arial Unicode MS" pitchFamily="34" charset="-128"/>
              </a:defRPr>
            </a:lvl1pPr>
          </a:lstStyle>
          <a:p>
            <a:r>
              <a:rPr lang="de-DE" dirty="0" err="1" smtClean="0"/>
              <a:t>Click</a:t>
            </a:r>
            <a:r>
              <a:rPr lang="de-DE" dirty="0" smtClean="0"/>
              <a:t> to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de-DE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73474" y="769377"/>
            <a:ext cx="8890394" cy="5922248"/>
          </a:xfrm>
        </p:spPr>
        <p:txBody>
          <a:bodyPr/>
          <a:lstStyle>
            <a:lvl1pPr>
              <a:buClr>
                <a:srgbClr val="004290"/>
              </a:buClr>
              <a:defRPr b="1">
                <a:solidFill>
                  <a:srgbClr val="004290"/>
                </a:solidFill>
                <a:latin typeface="Arial Unicode MS" pitchFamily="34" charset="-128"/>
                <a:cs typeface="Arial Unicode MS" pitchFamily="34" charset="-128"/>
              </a:defRPr>
            </a:lvl1pPr>
            <a:lvl2pPr>
              <a:buClr>
                <a:srgbClr val="004290"/>
              </a:buClr>
              <a:defRPr>
                <a:latin typeface="Arial Unicode MS" pitchFamily="34" charset="-128"/>
                <a:cs typeface="Arial Unicode MS" pitchFamily="34" charset="-128"/>
              </a:defRPr>
            </a:lvl2pPr>
            <a:lvl3pPr>
              <a:buClr>
                <a:srgbClr val="004290"/>
              </a:buClr>
              <a:defRPr>
                <a:latin typeface="Arial Unicode MS" pitchFamily="34" charset="-128"/>
                <a:cs typeface="Arial Unicode MS" pitchFamily="34" charset="-128"/>
              </a:defRPr>
            </a:lvl3pPr>
            <a:lvl4pPr>
              <a:buClr>
                <a:srgbClr val="004290"/>
              </a:buClr>
              <a:defRPr>
                <a:latin typeface="Arial Unicode MS" pitchFamily="34" charset="-128"/>
                <a:cs typeface="Arial Unicode MS" pitchFamily="34" charset="-128"/>
              </a:defRPr>
            </a:lvl4pPr>
            <a:lvl5pPr>
              <a:buClr>
                <a:srgbClr val="004290"/>
              </a:buClr>
              <a:defRPr>
                <a:latin typeface="Arial Unicode MS" pitchFamily="34" charset="-128"/>
                <a:cs typeface="Arial Unicode MS" pitchFamily="34" charset="-128"/>
              </a:defRPr>
            </a:lvl5pPr>
          </a:lstStyle>
          <a:p>
            <a:pPr lvl="0"/>
            <a:r>
              <a:rPr lang="de-DE" dirty="0" err="1" smtClean="0"/>
              <a:t>Click</a:t>
            </a:r>
            <a:r>
              <a:rPr lang="de-DE" dirty="0" smtClean="0"/>
              <a:t> to </a:t>
            </a:r>
            <a:r>
              <a:rPr lang="de-DE" dirty="0" err="1" smtClean="0"/>
              <a:t>edit</a:t>
            </a:r>
            <a:r>
              <a:rPr lang="de-DE" dirty="0" smtClean="0"/>
              <a:t> Master text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err="1" smtClean="0"/>
              <a:t>Third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/>
          </a:p>
        </p:txBody>
      </p:sp>
      <p:pic>
        <p:nvPicPr>
          <p:cNvPr id="28" name="Picture 27" descr="comsys-with-name-web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8" y="6435111"/>
            <a:ext cx="1120235" cy="360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- Sky">
    <p:bg>
      <p:bgPr>
        <a:gradFill rotWithShape="0">
          <a:gsLst>
            <a:gs pos="0">
              <a:srgbClr val="9FB5D9"/>
            </a:gs>
            <a:gs pos="100000">
              <a:srgbClr val="598CC8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" y="5965825"/>
            <a:ext cx="4572000" cy="338138"/>
          </a:xfrm>
          <a:prstGeom prst="rect">
            <a:avLst/>
          </a:prstGeom>
        </p:spPr>
        <p:txBody>
          <a:bodyPr>
            <a:prstTxWarp prst="textNoShape">
              <a:avLst/>
            </a:prstTxWarp>
            <a:spAutoFit/>
          </a:bodyPr>
          <a:lstStyle/>
          <a:p>
            <a:pPr algn="l" eaLnBrk="1" hangingPunct="1">
              <a:spcBef>
                <a:spcPct val="20000"/>
              </a:spcBef>
              <a:defRPr/>
            </a:pPr>
            <a:r>
              <a:rPr lang="de-DE" sz="1600" dirty="0">
                <a:solidFill>
                  <a:srgbClr val="0D2766"/>
                </a:solidFill>
                <a:latin typeface="Arial Unicode MS" pitchFamily="34" charset="-128"/>
                <a:ea typeface="ＭＳ Ｐゴシック" pitchFamily="-108" charset="-128"/>
                <a:cs typeface="Arial Unicode MS" pitchFamily="34" charset="-128"/>
              </a:rPr>
              <a:t>http</a:t>
            </a:r>
            <a:r>
              <a:rPr lang="de-DE" sz="1600" dirty="0" smtClean="0">
                <a:solidFill>
                  <a:srgbClr val="0D2766"/>
                </a:solidFill>
                <a:latin typeface="Arial Unicode MS" pitchFamily="34" charset="-128"/>
                <a:ea typeface="ＭＳ Ｐゴシック" pitchFamily="-108" charset="-128"/>
                <a:cs typeface="Arial Unicode MS" pitchFamily="34" charset="-128"/>
              </a:rPr>
              <a:t>://comsys.rwth-aachen.de/</a:t>
            </a:r>
            <a:endParaRPr lang="de-DE" sz="1600" dirty="0">
              <a:solidFill>
                <a:srgbClr val="0D2766"/>
              </a:solidFill>
              <a:latin typeface="Arial Unicode MS" pitchFamily="34" charset="-128"/>
              <a:ea typeface="ＭＳ Ｐゴシック" pitchFamily="-108" charset="-128"/>
              <a:cs typeface="Arial Unicode MS" pitchFamily="34" charset="-128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0" y="1095375"/>
            <a:ext cx="9144000" cy="233362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1" hangingPunct="1">
              <a:spcBef>
                <a:spcPct val="20000"/>
              </a:spcBef>
              <a:defRPr/>
            </a:pPr>
            <a:endParaRPr lang="de-DE" sz="12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3352800"/>
            <a:ext cx="9144000" cy="2286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solidFill>
                <a:schemeClr val="tx1"/>
              </a:solidFill>
              <a:latin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789362" y="1702828"/>
            <a:ext cx="5354637" cy="457200"/>
          </a:xfrm>
          <a:prstGeom prst="rect">
            <a:avLst/>
          </a:prstGeom>
        </p:spPr>
        <p:txBody>
          <a:bodyPr lIns="0" rIns="180000"/>
          <a:lstStyle>
            <a:lvl1pPr>
              <a:defRPr sz="4800" b="1">
                <a:solidFill>
                  <a:schemeClr val="tx1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endParaRPr lang="de-DE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789363" y="2356346"/>
            <a:ext cx="5354637" cy="914400"/>
          </a:xfrm>
        </p:spPr>
        <p:txBody>
          <a:bodyPr lIns="0" rIns="180000"/>
          <a:lstStyle>
            <a:lvl1pPr>
              <a:buNone/>
              <a:defRPr b="1">
                <a:solidFill>
                  <a:srgbClr val="5C8FCA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pPr lvl="0"/>
            <a:endParaRPr lang="de-DE" dirty="0" smtClean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-7938" y="6375400"/>
            <a:ext cx="9159876" cy="482600"/>
          </a:xfrm>
          <a:prstGeom prst="rect">
            <a:avLst/>
          </a:prstGeom>
          <a:gradFill>
            <a:gsLst>
              <a:gs pos="23000">
                <a:srgbClr val="E4E4E4"/>
              </a:gs>
              <a:gs pos="100000">
                <a:srgbClr val="F8FBFF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pic>
        <p:nvPicPr>
          <p:cNvPr id="15" name="Picture 2" descr="C:\TEMP\rwth-logo-ds-colors-75dpi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22783" y="6440486"/>
            <a:ext cx="2864066" cy="355603"/>
          </a:xfrm>
          <a:prstGeom prst="rect">
            <a:avLst/>
          </a:prstGeom>
          <a:noFill/>
        </p:spPr>
      </p:pic>
      <p:pic>
        <p:nvPicPr>
          <p:cNvPr id="28" name="Picture 27" descr="comsys-with-name-web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8" y="6435111"/>
            <a:ext cx="1120235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174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- Sea">
    <p:bg>
      <p:bgPr>
        <a:gradFill rotWithShape="0">
          <a:gsLst>
            <a:gs pos="0">
              <a:srgbClr val="0D2766"/>
            </a:gs>
            <a:gs pos="100000">
              <a:srgbClr val="9FB5D8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" y="5965825"/>
            <a:ext cx="4572000" cy="338138"/>
          </a:xfrm>
          <a:prstGeom prst="rect">
            <a:avLst/>
          </a:prstGeom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 eaLnBrk="1" hangingPunct="1">
              <a:spcBef>
                <a:spcPct val="20000"/>
              </a:spcBef>
              <a:defRPr/>
            </a:pPr>
            <a:r>
              <a:rPr lang="de-DE" sz="1600" dirty="0">
                <a:solidFill>
                  <a:schemeClr val="bg1"/>
                </a:solidFill>
                <a:latin typeface="Arial Unicode MS" pitchFamily="34" charset="-128"/>
                <a:ea typeface="ＭＳ Ｐゴシック" pitchFamily="-108" charset="-128"/>
                <a:cs typeface="Arial Unicode MS" pitchFamily="34" charset="-128"/>
              </a:rPr>
              <a:t>http</a:t>
            </a:r>
            <a:r>
              <a:rPr lang="de-DE" sz="1600" dirty="0" smtClean="0">
                <a:solidFill>
                  <a:schemeClr val="bg1"/>
                </a:solidFill>
                <a:latin typeface="Arial Unicode MS" pitchFamily="34" charset="-128"/>
                <a:ea typeface="ＭＳ Ｐゴシック" pitchFamily="-108" charset="-128"/>
                <a:cs typeface="Arial Unicode MS" pitchFamily="34" charset="-128"/>
              </a:rPr>
              <a:t>://comsys.rwth-aachen.de/</a:t>
            </a:r>
            <a:endParaRPr lang="de-DE" sz="1600" dirty="0">
              <a:solidFill>
                <a:schemeClr val="bg1"/>
              </a:solidFill>
              <a:latin typeface="Arial Unicode MS" pitchFamily="34" charset="-128"/>
              <a:ea typeface="ＭＳ Ｐゴシック" pitchFamily="-108" charset="-128"/>
              <a:cs typeface="Arial Unicode MS" pitchFamily="34" charset="-128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0" y="1095375"/>
            <a:ext cx="9144000" cy="23336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1" hangingPunct="1">
              <a:spcBef>
                <a:spcPct val="20000"/>
              </a:spcBef>
              <a:defRPr/>
            </a:pPr>
            <a:endParaRPr lang="de-DE" sz="12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3352800"/>
            <a:ext cx="9144000" cy="228600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35000">
                <a:schemeClr val="bg1">
                  <a:lumMod val="75000"/>
                </a:schemeClr>
              </a:gs>
              <a:gs pos="100000">
                <a:schemeClr val="bg1">
                  <a:lumMod val="8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solidFill>
                <a:schemeClr val="tx1"/>
              </a:solidFill>
              <a:latin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789362" y="1702828"/>
            <a:ext cx="5354637" cy="457200"/>
          </a:xfrm>
          <a:prstGeom prst="rect">
            <a:avLst/>
          </a:prstGeom>
        </p:spPr>
        <p:txBody>
          <a:bodyPr lIns="0" rIns="180000"/>
          <a:lstStyle>
            <a:lvl1pPr>
              <a:defRPr sz="4800" b="1">
                <a:solidFill>
                  <a:schemeClr val="tx1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endParaRPr lang="de-DE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789363" y="2356346"/>
            <a:ext cx="5354637" cy="914400"/>
          </a:xfrm>
        </p:spPr>
        <p:txBody>
          <a:bodyPr lIns="0" rIns="180000"/>
          <a:lstStyle>
            <a:lvl1pPr marL="342900" marR="0" indent="-342900" algn="l" defTabSz="914400" rtl="0" eaLnBrk="0" fontAlgn="base" latinLnBrk="0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SzTx/>
              <a:buFont typeface="Wingdings 2" pitchFamily="-106" charset="2"/>
              <a:buNone/>
              <a:tabLst/>
              <a:defRPr b="1">
                <a:solidFill>
                  <a:srgbClr val="5E76A6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pPr marL="342900" marR="0" lvl="0" indent="-342900" algn="l" defTabSz="914400" rtl="0" eaLnBrk="0" fontAlgn="base" latinLnBrk="0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SzTx/>
              <a:buFont typeface="Wingdings 2" pitchFamily="-106" charset="2"/>
              <a:buNone/>
              <a:tabLst/>
              <a:defRPr/>
            </a:pPr>
            <a:endParaRPr lang="de-DE" dirty="0" smtClean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-7938" y="6375400"/>
            <a:ext cx="9159876" cy="482600"/>
          </a:xfrm>
          <a:prstGeom prst="rect">
            <a:avLst/>
          </a:prstGeom>
          <a:gradFill>
            <a:gsLst>
              <a:gs pos="23000">
                <a:srgbClr val="E4E4E4"/>
              </a:gs>
              <a:gs pos="100000">
                <a:srgbClr val="F8FBFF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pic>
        <p:nvPicPr>
          <p:cNvPr id="28" name="Picture 27" descr="comsys-with-name-web.pd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8" y="6435111"/>
            <a:ext cx="1120235" cy="360000"/>
          </a:xfrm>
          <a:prstGeom prst="rect">
            <a:avLst/>
          </a:prstGeom>
        </p:spPr>
      </p:pic>
      <p:pic>
        <p:nvPicPr>
          <p:cNvPr id="13" name="Picture 12" descr="rwth-aachen-university-logo-original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775" y="6424956"/>
            <a:ext cx="1316418" cy="360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- Sea">
    <p:bg>
      <p:bgPr>
        <a:gradFill rotWithShape="0">
          <a:gsLst>
            <a:gs pos="0">
              <a:srgbClr val="0D2766"/>
            </a:gs>
            <a:gs pos="100000">
              <a:srgbClr val="9FB5D8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" y="5965825"/>
            <a:ext cx="4572000" cy="338138"/>
          </a:xfrm>
          <a:prstGeom prst="rect">
            <a:avLst/>
          </a:prstGeom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 eaLnBrk="1" hangingPunct="1">
              <a:spcBef>
                <a:spcPct val="20000"/>
              </a:spcBef>
              <a:defRPr/>
            </a:pPr>
            <a:r>
              <a:rPr lang="de-DE" sz="1600" dirty="0">
                <a:solidFill>
                  <a:schemeClr val="bg1"/>
                </a:solidFill>
                <a:latin typeface="Arial Unicode MS" pitchFamily="34" charset="-128"/>
                <a:ea typeface="ＭＳ Ｐゴシック" pitchFamily="-108" charset="-128"/>
                <a:cs typeface="Arial Unicode MS" pitchFamily="34" charset="-128"/>
              </a:rPr>
              <a:t>http</a:t>
            </a:r>
            <a:r>
              <a:rPr lang="de-DE" sz="1600" dirty="0" smtClean="0">
                <a:solidFill>
                  <a:schemeClr val="bg1"/>
                </a:solidFill>
                <a:latin typeface="Arial Unicode MS" pitchFamily="34" charset="-128"/>
                <a:ea typeface="ＭＳ Ｐゴシック" pitchFamily="-108" charset="-128"/>
                <a:cs typeface="Arial Unicode MS" pitchFamily="34" charset="-128"/>
              </a:rPr>
              <a:t>://comsys.rwth-aachen.de/</a:t>
            </a:r>
            <a:endParaRPr lang="de-DE" sz="1600" dirty="0">
              <a:solidFill>
                <a:schemeClr val="bg1"/>
              </a:solidFill>
              <a:latin typeface="Arial Unicode MS" pitchFamily="34" charset="-128"/>
              <a:ea typeface="ＭＳ Ｐゴシック" pitchFamily="-108" charset="-128"/>
              <a:cs typeface="Arial Unicode MS" pitchFamily="34" charset="-128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0" y="1095375"/>
            <a:ext cx="9144000" cy="23336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1" hangingPunct="1">
              <a:spcBef>
                <a:spcPct val="20000"/>
              </a:spcBef>
              <a:defRPr/>
            </a:pPr>
            <a:endParaRPr lang="de-DE" sz="12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3352800"/>
            <a:ext cx="9144000" cy="228600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35000">
                <a:schemeClr val="bg1">
                  <a:lumMod val="75000"/>
                </a:schemeClr>
              </a:gs>
              <a:gs pos="100000">
                <a:schemeClr val="bg1">
                  <a:lumMod val="8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solidFill>
                <a:schemeClr val="tx1"/>
              </a:solidFill>
              <a:latin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789362" y="1702828"/>
            <a:ext cx="5354637" cy="457200"/>
          </a:xfrm>
          <a:prstGeom prst="rect">
            <a:avLst/>
          </a:prstGeom>
        </p:spPr>
        <p:txBody>
          <a:bodyPr lIns="0" rIns="180000"/>
          <a:lstStyle>
            <a:lvl1pPr>
              <a:defRPr sz="4800" b="1">
                <a:solidFill>
                  <a:schemeClr val="tx1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endParaRPr lang="de-DE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789363" y="2356346"/>
            <a:ext cx="5354637" cy="914400"/>
          </a:xfrm>
        </p:spPr>
        <p:txBody>
          <a:bodyPr lIns="0" rIns="180000"/>
          <a:lstStyle>
            <a:lvl1pPr marL="342900" marR="0" indent="-342900" algn="l" defTabSz="914400" rtl="0" eaLnBrk="0" fontAlgn="base" latinLnBrk="0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SzTx/>
              <a:buFont typeface="Wingdings 2" pitchFamily="-106" charset="2"/>
              <a:buNone/>
              <a:tabLst/>
              <a:defRPr b="1">
                <a:solidFill>
                  <a:srgbClr val="5E76A6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pPr marL="342900" marR="0" lvl="0" indent="-342900" algn="l" defTabSz="914400" rtl="0" eaLnBrk="0" fontAlgn="base" latinLnBrk="0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SzTx/>
              <a:buFont typeface="Wingdings 2" pitchFamily="-106" charset="2"/>
              <a:buNone/>
              <a:tabLst/>
              <a:defRPr/>
            </a:pPr>
            <a:endParaRPr lang="de-DE" dirty="0" smtClean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-7938" y="6375400"/>
            <a:ext cx="9159876" cy="482600"/>
          </a:xfrm>
          <a:prstGeom prst="rect">
            <a:avLst/>
          </a:prstGeom>
          <a:gradFill>
            <a:gsLst>
              <a:gs pos="23000">
                <a:srgbClr val="E4E4E4"/>
              </a:gs>
              <a:gs pos="100000">
                <a:srgbClr val="F8FBFF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pic>
        <p:nvPicPr>
          <p:cNvPr id="16" name="Picture 2" descr="C:\TEMP\rwth-logo-ds-colors-75dpi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22783" y="6440486"/>
            <a:ext cx="2864066" cy="355603"/>
          </a:xfrm>
          <a:prstGeom prst="rect">
            <a:avLst/>
          </a:prstGeom>
          <a:noFill/>
        </p:spPr>
      </p:pic>
      <p:pic>
        <p:nvPicPr>
          <p:cNvPr id="28" name="Picture 27" descr="comsys-with-name-web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8" y="6435111"/>
            <a:ext cx="1120235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2692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-sky-blue">
    <p:bg>
      <p:bgPr>
        <a:gradFill rotWithShape="0">
          <a:gsLst>
            <a:gs pos="0">
              <a:srgbClr val="9FB5D9"/>
            </a:gs>
            <a:gs pos="100000">
              <a:srgbClr val="598CC8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0" y="1095375"/>
            <a:ext cx="9144000" cy="233362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1" hangingPunct="1">
              <a:spcBef>
                <a:spcPct val="20000"/>
              </a:spcBef>
              <a:defRPr/>
            </a:pPr>
            <a:endParaRPr lang="de-DE" sz="12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0" y="3352800"/>
            <a:ext cx="9144000" cy="2286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solidFill>
                <a:schemeClr val="tx1"/>
              </a:solidFill>
              <a:latin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789362" y="1702828"/>
            <a:ext cx="5354637" cy="457200"/>
          </a:xfrm>
          <a:prstGeom prst="rect">
            <a:avLst/>
          </a:prstGeom>
        </p:spPr>
        <p:txBody>
          <a:bodyPr lIns="0" rIns="180000"/>
          <a:lstStyle>
            <a:lvl1pPr>
              <a:defRPr sz="4800" b="1">
                <a:solidFill>
                  <a:schemeClr val="tx1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endParaRPr lang="de-DE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789363" y="2356346"/>
            <a:ext cx="5354637" cy="914400"/>
          </a:xfrm>
        </p:spPr>
        <p:txBody>
          <a:bodyPr lIns="0" rIns="180000"/>
          <a:lstStyle>
            <a:lvl1pPr>
              <a:buNone/>
              <a:defRPr b="1">
                <a:solidFill>
                  <a:srgbClr val="5C8FCA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pPr lvl="0"/>
            <a:endParaRPr lang="de-DE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-seablue">
    <p:bg>
      <p:bgPr>
        <a:gradFill rotWithShape="0">
          <a:gsLst>
            <a:gs pos="0">
              <a:srgbClr val="0D2766"/>
            </a:gs>
            <a:gs pos="100000">
              <a:srgbClr val="9FB5D8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0" y="1095375"/>
            <a:ext cx="9144000" cy="23336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1" hangingPunct="1">
              <a:spcBef>
                <a:spcPct val="20000"/>
              </a:spcBef>
              <a:defRPr/>
            </a:pPr>
            <a:endParaRPr lang="de-DE" sz="12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0" y="3352800"/>
            <a:ext cx="9144000" cy="228600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35000">
                <a:schemeClr val="bg1">
                  <a:lumMod val="75000"/>
                </a:schemeClr>
              </a:gs>
              <a:gs pos="100000">
                <a:schemeClr val="bg1">
                  <a:lumMod val="8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solidFill>
                <a:schemeClr val="tx1"/>
              </a:solidFill>
              <a:latin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789362" y="1702828"/>
            <a:ext cx="5354637" cy="457200"/>
          </a:xfrm>
          <a:prstGeom prst="rect">
            <a:avLst/>
          </a:prstGeom>
        </p:spPr>
        <p:txBody>
          <a:bodyPr lIns="0" rIns="180000"/>
          <a:lstStyle>
            <a:lvl1pPr>
              <a:defRPr sz="4800" b="1">
                <a:solidFill>
                  <a:schemeClr val="tx1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endParaRPr lang="de-DE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789363" y="2356346"/>
            <a:ext cx="5354637" cy="914400"/>
          </a:xfrm>
        </p:spPr>
        <p:txBody>
          <a:bodyPr lIns="0" rIns="180000"/>
          <a:lstStyle>
            <a:lvl1pPr>
              <a:buNone/>
              <a:defRPr b="1">
                <a:solidFill>
                  <a:srgbClr val="5E76A6"/>
                </a:solidFill>
                <a:latin typeface="Arial Unicode MS" pitchFamily="34" charset="-128"/>
                <a:cs typeface="Arial Unicode MS" pitchFamily="34" charset="-128"/>
              </a:defRPr>
            </a:lvl1pPr>
          </a:lstStyle>
          <a:p>
            <a:pPr lvl="0"/>
            <a:endParaRPr lang="de-DE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688" y="103188"/>
            <a:ext cx="8756650" cy="457200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 Unicode MS" pitchFamily="34" charset="-128"/>
                <a:ea typeface="Arial Unicode MS" pitchFamily="34" charset="-128"/>
                <a:cs typeface="Arial Unicode MS" pitchFamily="34" charset="-12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07806" y="891487"/>
            <a:ext cx="8756062" cy="5311697"/>
          </a:xfrm>
        </p:spPr>
        <p:txBody>
          <a:bodyPr/>
          <a:lstStyle>
            <a:lvl1pPr>
              <a:buClr>
                <a:srgbClr val="004290"/>
              </a:buClr>
              <a:defRPr b="1">
                <a:solidFill>
                  <a:srgbClr val="004290"/>
                </a:solidFill>
                <a:latin typeface="Arial Unicode MS" pitchFamily="34" charset="-128"/>
                <a:cs typeface="Arial Unicode MS" pitchFamily="34" charset="-128"/>
              </a:defRPr>
            </a:lvl1pPr>
            <a:lvl2pPr>
              <a:buClr>
                <a:srgbClr val="004290"/>
              </a:buClr>
              <a:defRPr>
                <a:latin typeface="Arial Unicode MS" pitchFamily="34" charset="-128"/>
                <a:cs typeface="Arial Unicode MS" pitchFamily="34" charset="-128"/>
              </a:defRPr>
            </a:lvl2pPr>
            <a:lvl3pPr>
              <a:buClr>
                <a:srgbClr val="004290"/>
              </a:buClr>
              <a:defRPr>
                <a:latin typeface="Arial Unicode MS" pitchFamily="34" charset="-128"/>
                <a:cs typeface="Arial Unicode MS" pitchFamily="34" charset="-128"/>
              </a:defRPr>
            </a:lvl3pPr>
            <a:lvl4pPr>
              <a:buClr>
                <a:srgbClr val="004290"/>
              </a:buClr>
              <a:defRPr>
                <a:latin typeface="Arial Unicode MS" pitchFamily="34" charset="-128"/>
                <a:cs typeface="Arial Unicode MS" pitchFamily="34" charset="-128"/>
              </a:defRPr>
            </a:lvl4pPr>
            <a:lvl5pPr>
              <a:buClr>
                <a:srgbClr val="004290"/>
              </a:buClr>
              <a:defRPr>
                <a:latin typeface="Arial Unicode MS" pitchFamily="34" charset="-128"/>
                <a:cs typeface="Arial Unicode MS" pitchFamily="34" charset="-128"/>
              </a:defRPr>
            </a:lvl5pPr>
          </a:lstStyle>
          <a:p>
            <a:pPr lvl="0"/>
            <a:r>
              <a:rPr lang="de-DE" dirty="0" err="1" smtClean="0"/>
              <a:t>Click</a:t>
            </a:r>
            <a:r>
              <a:rPr lang="de-DE" dirty="0" smtClean="0"/>
              <a:t> to </a:t>
            </a:r>
            <a:r>
              <a:rPr lang="de-DE" dirty="0" err="1" smtClean="0"/>
              <a:t>edit</a:t>
            </a:r>
            <a:r>
              <a:rPr lang="de-DE" dirty="0" smtClean="0"/>
              <a:t> Master text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err="1" smtClean="0"/>
              <a:t>Third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688" y="103188"/>
            <a:ext cx="8756650" cy="457200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 Unicode MS" pitchFamily="34" charset="-128"/>
                <a:cs typeface="Arial Unicode MS" pitchFamily="34" charset="-12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418F"/>
            </a:gs>
            <a:gs pos="100000">
              <a:srgbClr val="5677C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0" y="0"/>
            <a:ext cx="9144000" cy="838200"/>
          </a:xfrm>
          <a:prstGeom prst="rect">
            <a:avLst/>
          </a:prstGeom>
          <a:gradFill rotWithShape="1">
            <a:gsLst>
              <a:gs pos="0">
                <a:srgbClr val="0C2665"/>
              </a:gs>
              <a:gs pos="100000">
                <a:srgbClr val="9FB6D9"/>
              </a:gs>
            </a:gsLst>
            <a:lin ang="300000"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dirty="0">
              <a:latin typeface="Arial Unicode MS" pitchFamily="34" charset="-128"/>
              <a:ea typeface="Arial Unicode MS" charset="0"/>
              <a:cs typeface="Arial Unicode MS" pitchFamily="34" charset="-128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166688" y="817563"/>
            <a:ext cx="8815387" cy="534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  <p:sp>
        <p:nvSpPr>
          <p:cNvPr id="1036" name="Rectangle 12"/>
          <p:cNvSpPr>
            <a:spLocks noChangeArrowheads="1"/>
          </p:cNvSpPr>
          <p:nvPr userDrawn="1"/>
        </p:nvSpPr>
        <p:spPr bwMode="auto">
          <a:xfrm>
            <a:off x="0" y="671513"/>
            <a:ext cx="9144000" cy="57086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de-DE" dirty="0">
              <a:latin typeface="Arial Unicode MS" pitchFamily="34" charset="-128"/>
              <a:ea typeface="Arial Unicode MS" pitchFamily="-108" charset="0"/>
              <a:cs typeface="Arial Unicode MS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0" y="649287"/>
            <a:ext cx="9144000" cy="84137"/>
          </a:xfrm>
          <a:prstGeom prst="rect">
            <a:avLst/>
          </a:prstGeom>
          <a:gradFill>
            <a:gsLst>
              <a:gs pos="100000">
                <a:schemeClr val="accent4">
                  <a:tint val="37000"/>
                  <a:satMod val="300000"/>
                </a:schemeClr>
              </a:gs>
              <a:gs pos="0">
                <a:schemeClr val="bg1">
                  <a:lumMod val="95000"/>
                </a:schemeClr>
              </a:gs>
            </a:gsLst>
          </a:gra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solidFill>
                <a:schemeClr val="tx1"/>
              </a:solidFill>
              <a:latin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-3176" y="6375400"/>
            <a:ext cx="9144000" cy="482600"/>
          </a:xfrm>
          <a:prstGeom prst="rect">
            <a:avLst/>
          </a:prstGeom>
          <a:gradFill>
            <a:gsLst>
              <a:gs pos="23000">
                <a:srgbClr val="E4E4E4"/>
              </a:gs>
              <a:gs pos="100000">
                <a:srgbClr val="F8FBFF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pPr marL="342900" indent="-342900" algn="l" eaLnBrk="1" hangingPunct="1">
              <a:spcBef>
                <a:spcPct val="20000"/>
              </a:spcBef>
              <a:buFontTx/>
              <a:buChar char="•"/>
              <a:defRPr/>
            </a:pPr>
            <a:endParaRPr lang="de-DE" sz="1600" dirty="0">
              <a:latin typeface="Arial Unicode MS" pitchFamily="34" charset="-128"/>
              <a:ea typeface="ＭＳ Ｐゴシック" charset="-128"/>
              <a:cs typeface="Arial Unicode MS" pitchFamily="34" charset="-128"/>
            </a:endParaRPr>
          </a:p>
        </p:txBody>
      </p:sp>
      <p:sp>
        <p:nvSpPr>
          <p:cNvPr id="134175" name="Rectangle 31"/>
          <p:cNvSpPr>
            <a:spLocks noChangeArrowheads="1"/>
          </p:cNvSpPr>
          <p:nvPr userDrawn="1">
            <p:custDataLst>
              <p:tags r:id="rId14"/>
            </p:custDataLst>
          </p:nvPr>
        </p:nvSpPr>
        <p:spPr bwMode="auto">
          <a:xfrm>
            <a:off x="8517458" y="6434138"/>
            <a:ext cx="50430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Ins="0">
            <a:prstTxWarp prst="textNoShape">
              <a:avLst/>
            </a:prstTxWarp>
            <a:spAutoFit/>
          </a:bodyPr>
          <a:lstStyle/>
          <a:p>
            <a:pPr algn="r">
              <a:defRPr/>
            </a:pPr>
            <a:fld id="{6A113AA4-9849-FB42-8487-64854D6D9D95}" type="slidenum">
              <a:rPr lang="en-US" sz="1600">
                <a:solidFill>
                  <a:srgbClr val="004290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rPr>
              <a:pPr algn="r">
                <a:defRPr/>
              </a:pPr>
              <a:t>‹Nr.›</a:t>
            </a:fld>
            <a:endParaRPr lang="en-US" sz="1600" dirty="0">
              <a:solidFill>
                <a:srgbClr val="004290"/>
              </a:solidFill>
              <a:latin typeface="Arial Unicode MS" pitchFamily="34" charset="-128"/>
              <a:ea typeface="Arial Unicode MS" pitchFamily="-108" charset="0"/>
              <a:cs typeface="Arial Unicode MS" pitchFamily="34" charset="-128"/>
            </a:endParaRPr>
          </a:p>
        </p:txBody>
      </p:sp>
      <p:sp>
        <p:nvSpPr>
          <p:cNvPr id="10" name="Text Placeholder 2"/>
          <p:cNvSpPr txBox="1">
            <a:spLocks/>
          </p:cNvSpPr>
          <p:nvPr userDrawn="1"/>
        </p:nvSpPr>
        <p:spPr bwMode="auto">
          <a:xfrm>
            <a:off x="2062107" y="6372225"/>
            <a:ext cx="5013434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342900" marR="0" lvl="0" indent="-342900" algn="ctr" defTabSz="914400" rtl="0" eaLnBrk="0" fontAlgn="base" latinLnBrk="0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SzTx/>
              <a:buFont typeface="Wingdings 2" pitchFamily="-106" charset="2"/>
              <a:buNone/>
              <a:tabLst/>
              <a:defRPr/>
            </a:pPr>
            <a:r>
              <a:rPr kumimoji="0" lang="de-DE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 Unicode MS" pitchFamily="34" charset="-128"/>
                <a:ea typeface="Arial Unicode MS" pitchFamily="-106" charset="0"/>
                <a:cs typeface="Arial Unicode MS" pitchFamily="34" charset="-128"/>
              </a:rPr>
              <a:t>Oliver Ney, Jan Bruckner, Michael Deutschen</a:t>
            </a:r>
          </a:p>
        </p:txBody>
      </p:sp>
      <p:pic>
        <p:nvPicPr>
          <p:cNvPr id="31" name="Picture 30" descr="comsys-with-name-web.pdf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8" y="6435111"/>
            <a:ext cx="1120235" cy="360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92" r:id="rId1"/>
    <p:sldLayoutId id="2147483998" r:id="rId2"/>
    <p:sldLayoutId id="2147483993" r:id="rId3"/>
    <p:sldLayoutId id="2147483999" r:id="rId4"/>
    <p:sldLayoutId id="2147483994" r:id="rId5"/>
    <p:sldLayoutId id="2147483995" r:id="rId6"/>
    <p:sldLayoutId id="2147483989" r:id="rId7"/>
    <p:sldLayoutId id="2147483990" r:id="rId8"/>
    <p:sldLayoutId id="2147483991" r:id="rId9"/>
    <p:sldLayoutId id="2147483997" r:id="rId10"/>
    <p:sldLayoutId id="2147483996" r:id="rId11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+mj-lt"/>
          <a:ea typeface="Arial Unicode MS" pitchFamily="-108" charset="0"/>
          <a:cs typeface="Arial Unicode MS" pitchFamily="-108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 Rounded MT Bold" pitchFamily="34" charset="0"/>
          <a:ea typeface="Arial Unicode MS" pitchFamily="-108" charset="0"/>
          <a:cs typeface="Arial Unicode MS" pitchFamily="-10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 Rounded MT Bold" pitchFamily="34" charset="0"/>
          <a:ea typeface="Arial Unicode MS" pitchFamily="-108" charset="0"/>
          <a:cs typeface="Arial Unicode MS" pitchFamily="-10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 Rounded MT Bold" pitchFamily="34" charset="0"/>
          <a:ea typeface="Arial Unicode MS" pitchFamily="-108" charset="0"/>
          <a:cs typeface="Arial Unicode MS" pitchFamily="-10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 Rounded MT Bold" pitchFamily="34" charset="0"/>
          <a:ea typeface="Arial Unicode MS" pitchFamily="-108" charset="0"/>
          <a:cs typeface="Arial Unicode MS" pitchFamily="-108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418F"/>
          </a:solidFill>
          <a:latin typeface="Arial Rounded MT Bold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418F"/>
          </a:solidFill>
          <a:latin typeface="Arial Rounded MT Bold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418F"/>
          </a:solidFill>
          <a:latin typeface="Arial Rounded MT Bold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418F"/>
          </a:solidFill>
          <a:latin typeface="Arial Rounded MT Bold" pitchFamily="34" charset="0"/>
        </a:defRPr>
      </a:lvl9pPr>
    </p:titleStyle>
    <p:bodyStyle>
      <a:lvl1pPr marL="342900" indent="-342900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lr>
          <a:srgbClr val="00418F"/>
        </a:buClr>
        <a:buFont typeface="Wingdings 2" pitchFamily="-106" charset="2"/>
        <a:buChar char=""/>
        <a:defRPr sz="2400">
          <a:solidFill>
            <a:schemeClr val="tx1"/>
          </a:solidFill>
          <a:latin typeface="Arial Unicode MS" pitchFamily="34" charset="-128"/>
          <a:ea typeface="Arial Unicode MS" pitchFamily="-108" charset="0"/>
          <a:cs typeface="Arial Unicode MS" pitchFamily="34" charset="-128"/>
        </a:defRPr>
      </a:lvl1pPr>
      <a:lvl2pPr marL="742950" indent="-28575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418F"/>
        </a:buClr>
        <a:buFont typeface="Wingdings 3" pitchFamily="-106" charset="2"/>
        <a:buChar char=""/>
        <a:defRPr sz="2000">
          <a:solidFill>
            <a:schemeClr val="tx1"/>
          </a:solidFill>
          <a:latin typeface="Arial Unicode MS" pitchFamily="34" charset="-128"/>
          <a:ea typeface="Arial Unicode MS" pitchFamily="-108" charset="0"/>
          <a:cs typeface="Arial Unicode MS" pitchFamily="34" charset="-128"/>
        </a:defRPr>
      </a:lvl2pPr>
      <a:lvl3pPr marL="1143000" indent="-2286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418F"/>
        </a:buClr>
        <a:buFont typeface="Wingdings 2" pitchFamily="-106" charset="2"/>
        <a:buChar char="¾"/>
        <a:defRPr>
          <a:solidFill>
            <a:schemeClr val="tx1"/>
          </a:solidFill>
          <a:latin typeface="Arial Unicode MS" pitchFamily="34" charset="-128"/>
          <a:ea typeface="Arial Unicode MS" pitchFamily="-108" charset="0"/>
          <a:cs typeface="Arial Unicode MS" pitchFamily="34" charset="-128"/>
        </a:defRPr>
      </a:lvl3pPr>
      <a:lvl4pPr marL="1562100" indent="-2286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418F"/>
        </a:buClr>
        <a:buFont typeface="Wingdings 3" pitchFamily="-106" charset="2"/>
        <a:buChar char="¬"/>
        <a:defRPr>
          <a:solidFill>
            <a:schemeClr val="tx1"/>
          </a:solidFill>
          <a:latin typeface="Arial Unicode MS" pitchFamily="34" charset="-128"/>
          <a:ea typeface="Arial Unicode MS" pitchFamily="-108" charset="0"/>
          <a:cs typeface="Arial Unicode MS" pitchFamily="34" charset="-128"/>
        </a:defRPr>
      </a:lvl4pPr>
      <a:lvl5pPr marL="1981200" indent="-2286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418F"/>
        </a:buClr>
        <a:buChar char="-"/>
        <a:defRPr>
          <a:solidFill>
            <a:schemeClr val="tx1"/>
          </a:solidFill>
          <a:latin typeface="Arial Unicode MS" pitchFamily="34" charset="-128"/>
          <a:ea typeface="Arial Unicode MS" pitchFamily="-108" charset="0"/>
          <a:cs typeface="Arial Unicode MS" pitchFamily="34" charset="-128"/>
        </a:defRPr>
      </a:lvl5pPr>
      <a:lvl6pPr marL="2438400" indent="-2286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418F"/>
        </a:buClr>
        <a:buChar char="-"/>
        <a:defRPr>
          <a:solidFill>
            <a:schemeClr val="tx1"/>
          </a:solidFill>
          <a:latin typeface="Arial Unicode MS" pitchFamily="34" charset="-128"/>
        </a:defRPr>
      </a:lvl6pPr>
      <a:lvl7pPr marL="2895600" indent="-2286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418F"/>
        </a:buClr>
        <a:buChar char="-"/>
        <a:defRPr>
          <a:solidFill>
            <a:schemeClr val="tx1"/>
          </a:solidFill>
          <a:latin typeface="Arial Unicode MS" pitchFamily="34" charset="-128"/>
        </a:defRPr>
      </a:lvl7pPr>
      <a:lvl8pPr marL="3352800" indent="-2286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418F"/>
        </a:buClr>
        <a:buChar char="-"/>
        <a:defRPr>
          <a:solidFill>
            <a:schemeClr val="tx1"/>
          </a:solidFill>
          <a:latin typeface="Arial Unicode MS" pitchFamily="34" charset="-128"/>
        </a:defRPr>
      </a:lvl8pPr>
      <a:lvl9pPr marL="3810000" indent="-2286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418F"/>
        </a:buClr>
        <a:buChar char="-"/>
        <a:defRPr>
          <a:solidFill>
            <a:schemeClr val="tx1"/>
          </a:solidFill>
          <a:latin typeface="Arial Unicode MS" pitchFamily="34" charset="-128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>
                <a:ea typeface="Arial Unicode MS" pitchFamily="34" charset="-128"/>
              </a:rPr>
              <a:t>Visible Light Communication</a:t>
            </a:r>
            <a:endParaRPr lang="en-GB" noProof="0" dirty="0" smtClean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3315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 dirty="0" smtClean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 bwMode="auto">
          <a:xfrm>
            <a:off x="213360" y="3915906"/>
            <a:ext cx="874776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SzTx/>
              <a:buFont typeface="Wingdings 2" pitchFamily="-106" charset="2"/>
              <a:buNone/>
              <a:tabLst/>
              <a:defRPr/>
            </a:pPr>
            <a:r>
              <a:rPr lang="de-DE" sz="2200" u="sng" kern="0" dirty="0" smtClean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Oliver Ney, Jan Bruckner, Michael Deutschen</a:t>
            </a:r>
            <a:endParaRPr kumimoji="0" lang="de-DE" sz="2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36892" y="5963170"/>
            <a:ext cx="4402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600" dirty="0" smtClean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Aachen / COMSYS Laboratory, March 2016</a:t>
            </a:r>
            <a:endParaRPr lang="de-DE" sz="16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46518">
            <a:off x="542091" y="985666"/>
            <a:ext cx="2857899" cy="25435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Hardware Edge Detector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63" y="1545573"/>
            <a:ext cx="8756650" cy="4004979"/>
          </a:xfrm>
        </p:spPr>
      </p:pic>
    </p:spTree>
    <p:extLst>
      <p:ext uri="{BB962C8B-B14F-4D97-AF65-F5344CB8AC3E}">
        <p14:creationId xmlns:p14="http://schemas.microsoft.com/office/powerpoint/2010/main" val="19748834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Hardware Edge Detector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5" y="892175"/>
            <a:ext cx="7082366" cy="5311775"/>
          </a:xfrm>
        </p:spPr>
      </p:pic>
    </p:spTree>
    <p:extLst>
      <p:ext uri="{BB962C8B-B14F-4D97-AF65-F5344CB8AC3E}">
        <p14:creationId xmlns:p14="http://schemas.microsoft.com/office/powerpoint/2010/main" val="3062277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Hardware Edge Detector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5" y="892175"/>
            <a:ext cx="7082366" cy="5311775"/>
          </a:xfrm>
        </p:spPr>
      </p:pic>
    </p:spTree>
    <p:extLst>
      <p:ext uri="{BB962C8B-B14F-4D97-AF65-F5344CB8AC3E}">
        <p14:creationId xmlns:p14="http://schemas.microsoft.com/office/powerpoint/2010/main" val="25477111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Evaluation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67276" y="891487"/>
            <a:ext cx="8756062" cy="5311697"/>
          </a:xfrm>
        </p:spPr>
        <p:txBody>
          <a:bodyPr/>
          <a:lstStyle/>
          <a:p>
            <a:r>
              <a:rPr lang="en-GB" noProof="0" dirty="0" smtClean="0"/>
              <a:t>Distance: 12 cm</a:t>
            </a:r>
            <a:endParaRPr lang="en-GB" dirty="0" smtClean="0"/>
          </a:p>
          <a:p>
            <a:endParaRPr lang="en-GB" noProof="0" dirty="0"/>
          </a:p>
          <a:p>
            <a:endParaRPr lang="en-GB" noProof="0" dirty="0"/>
          </a:p>
        </p:txBody>
      </p:sp>
      <p:graphicFrame>
        <p:nvGraphicFramePr>
          <p:cNvPr id="5" name="Diagramm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32153780"/>
              </p:ext>
            </p:extLst>
          </p:nvPr>
        </p:nvGraphicFramePr>
        <p:xfrm>
          <a:off x="1332621" y="1357460"/>
          <a:ext cx="6424784" cy="4845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404870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Comparison: </a:t>
            </a:r>
            <a:r>
              <a:rPr lang="en-GB" noProof="0" dirty="0" err="1"/>
              <a:t>DisneyResearch</a:t>
            </a:r>
            <a:r>
              <a:rPr lang="en-GB" noProof="0" dirty="0"/>
              <a:t> vs. Our VLC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84" y="1056640"/>
            <a:ext cx="6883058" cy="466344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8423468" y="596856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[2]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5569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Comparison: </a:t>
            </a:r>
            <a:r>
              <a:rPr lang="en-GB" dirty="0" err="1" smtClean="0"/>
              <a:t>DisneyResearch</a:t>
            </a:r>
            <a:r>
              <a:rPr lang="en-GB" dirty="0" smtClean="0"/>
              <a:t> vs. Our VLC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207806" y="891487"/>
            <a:ext cx="4191474" cy="5311697"/>
          </a:xfrm>
        </p:spPr>
        <p:txBody>
          <a:bodyPr/>
          <a:lstStyle/>
          <a:p>
            <a:pPr marL="0" indent="0">
              <a:buNone/>
            </a:pPr>
            <a:r>
              <a:rPr lang="en-GB" dirty="0" err="1" smtClean="0"/>
              <a:t>DisneyResearch</a:t>
            </a:r>
            <a:endParaRPr lang="en-GB" dirty="0" smtClean="0"/>
          </a:p>
          <a:p>
            <a:r>
              <a:rPr lang="en-GB" b="0" dirty="0" smtClean="0"/>
              <a:t>Communication between several devices (CSMA</a:t>
            </a:r>
            <a:r>
              <a:rPr lang="en-GB" b="0" dirty="0" smtClean="0"/>
              <a:t>)</a:t>
            </a:r>
          </a:p>
          <a:p>
            <a:endParaRPr lang="en-GB" b="0" dirty="0" smtClean="0"/>
          </a:p>
          <a:p>
            <a:r>
              <a:rPr lang="en-GB" b="0" dirty="0" smtClean="0"/>
              <a:t>LED for </a:t>
            </a:r>
            <a:r>
              <a:rPr lang="en-GB" b="0" dirty="0" smtClean="0"/>
              <a:t>sending/receiving </a:t>
            </a:r>
            <a:r>
              <a:rPr lang="en-GB" b="0" dirty="0" err="1" smtClean="0">
                <a:solidFill>
                  <a:schemeClr val="bg1"/>
                </a:solidFill>
              </a:rPr>
              <a:t>fewffdsfsdfsdfsdfdsfsdfdsfsdfdsfdsfsdfsdfsdfsdfsdff</a:t>
            </a:r>
            <a:endParaRPr lang="en-GB" b="0" dirty="0" smtClean="0">
              <a:solidFill>
                <a:schemeClr val="bg1"/>
              </a:solidFill>
            </a:endParaRPr>
          </a:p>
          <a:p>
            <a:endParaRPr lang="en-GB" b="0" dirty="0"/>
          </a:p>
          <a:p>
            <a:r>
              <a:rPr lang="en-GB" b="0" dirty="0" smtClean="0"/>
              <a:t>Continuous AD conversion</a:t>
            </a:r>
            <a:endParaRPr lang="en-GB" b="0" dirty="0" smtClean="0"/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5" name="Inhaltsplatzhalter 2"/>
          <p:cNvSpPr txBox="1">
            <a:spLocks/>
          </p:cNvSpPr>
          <p:nvPr/>
        </p:nvSpPr>
        <p:spPr bwMode="auto">
          <a:xfrm>
            <a:off x="4731864" y="891486"/>
            <a:ext cx="4191474" cy="5311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Font typeface="Wingdings 2" pitchFamily="-106" charset="2"/>
              <a:buChar char=""/>
              <a:defRPr sz="2400" b="1">
                <a:solidFill>
                  <a:srgbClr val="004290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Font typeface="Wingdings 3" pitchFamily="-106" charset="2"/>
              <a:buChar char=""/>
              <a:defRPr sz="2000">
                <a:solidFill>
                  <a:schemeClr val="tx1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Font typeface="Wingdings 2" pitchFamily="-106" charset="2"/>
              <a:buChar char="¾"/>
              <a:defRPr>
                <a:solidFill>
                  <a:schemeClr val="tx1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3pPr>
            <a:lvl4pPr marL="15621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Font typeface="Wingdings 3" pitchFamily="-106" charset="2"/>
              <a:buChar char="¬"/>
              <a:defRPr>
                <a:solidFill>
                  <a:schemeClr val="tx1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4pPr>
            <a:lvl5pPr marL="19812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5pPr>
            <a:lvl6pPr marL="24384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</a:defRPr>
            </a:lvl6pPr>
            <a:lvl7pPr marL="28956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</a:defRPr>
            </a:lvl7pPr>
            <a:lvl8pPr marL="33528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</a:defRPr>
            </a:lvl8pPr>
            <a:lvl9pPr marL="38100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</a:defRPr>
            </a:lvl9pPr>
          </a:lstStyle>
          <a:p>
            <a:pPr marL="0" indent="0">
              <a:buFont typeface="Wingdings 2" pitchFamily="-106" charset="2"/>
              <a:buNone/>
            </a:pPr>
            <a:r>
              <a:rPr lang="en-GB" kern="0" dirty="0" smtClean="0"/>
              <a:t>Our VLC</a:t>
            </a:r>
          </a:p>
          <a:p>
            <a:r>
              <a:rPr lang="en-GB" b="0" kern="0" dirty="0" smtClean="0"/>
              <a:t>Communication between 2 </a:t>
            </a:r>
            <a:r>
              <a:rPr lang="en-GB" b="0" kern="0" dirty="0" smtClean="0"/>
              <a:t>Arduinos</a:t>
            </a:r>
          </a:p>
          <a:p>
            <a:endParaRPr lang="en-GB" b="0" kern="0" dirty="0" smtClean="0"/>
          </a:p>
          <a:p>
            <a:r>
              <a:rPr lang="en-GB" b="0" kern="0" dirty="0" smtClean="0"/>
              <a:t>LED for sending, phototransistors for </a:t>
            </a:r>
            <a:r>
              <a:rPr lang="en-GB" b="0" kern="0" dirty="0" smtClean="0"/>
              <a:t>receiving</a:t>
            </a:r>
          </a:p>
          <a:p>
            <a:endParaRPr lang="en-GB" b="0" kern="0" dirty="0" smtClean="0"/>
          </a:p>
          <a:p>
            <a:r>
              <a:rPr lang="en-GB" b="0" kern="0" dirty="0" smtClean="0"/>
              <a:t>Hardware edge detector</a:t>
            </a:r>
          </a:p>
          <a:p>
            <a:endParaRPr lang="en-GB" kern="0" dirty="0"/>
          </a:p>
        </p:txBody>
      </p:sp>
    </p:spTree>
    <p:extLst>
      <p:ext uri="{BB962C8B-B14F-4D97-AF65-F5344CB8AC3E}">
        <p14:creationId xmlns:p14="http://schemas.microsoft.com/office/powerpoint/2010/main" val="29435849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Use Case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noProof="0" dirty="0" smtClean="0"/>
              <a:t>Control a LEGO train with VLC</a:t>
            </a:r>
          </a:p>
          <a:p>
            <a:endParaRPr lang="en-GB" noProof="0" dirty="0" smtClean="0"/>
          </a:p>
          <a:p>
            <a:r>
              <a:rPr lang="en-GB" noProof="0" dirty="0" smtClean="0"/>
              <a:t>App communicates with a track controller via Bluetooth</a:t>
            </a:r>
          </a:p>
          <a:p>
            <a:pPr lvl="1"/>
            <a:r>
              <a:rPr lang="en-GB" noProof="0" dirty="0" smtClean="0"/>
              <a:t>Control turnout, speed, direction, headlights and taillights</a:t>
            </a:r>
          </a:p>
          <a:p>
            <a:pPr lvl="2"/>
            <a:endParaRPr lang="en-GB" noProof="0" dirty="0" smtClean="0"/>
          </a:p>
          <a:p>
            <a:r>
              <a:rPr lang="en-GB" noProof="0" dirty="0" smtClean="0"/>
              <a:t>Track controller communicates with train via VLC</a:t>
            </a:r>
          </a:p>
          <a:p>
            <a:pPr lvl="1"/>
            <a:r>
              <a:rPr lang="en-GB" noProof="0" dirty="0" smtClean="0"/>
              <a:t>Signal along the track transmits data</a:t>
            </a:r>
          </a:p>
        </p:txBody>
      </p:sp>
    </p:spTree>
    <p:extLst>
      <p:ext uri="{BB962C8B-B14F-4D97-AF65-F5344CB8AC3E}">
        <p14:creationId xmlns:p14="http://schemas.microsoft.com/office/powerpoint/2010/main" val="5663474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Use Case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44569" y="892175"/>
            <a:ext cx="7083438" cy="531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7669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Hardware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5" y="892175"/>
            <a:ext cx="7082366" cy="5311775"/>
          </a:xfrm>
        </p:spPr>
      </p:pic>
    </p:spTree>
    <p:extLst>
      <p:ext uri="{BB962C8B-B14F-4D97-AF65-F5344CB8AC3E}">
        <p14:creationId xmlns:p14="http://schemas.microsoft.com/office/powerpoint/2010/main" val="13878097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Hardware</a:t>
            </a:r>
            <a:endParaRPr lang="en-GB" noProof="0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5" y="892175"/>
            <a:ext cx="7082366" cy="5311775"/>
          </a:xfrm>
        </p:spPr>
      </p:pic>
    </p:spTree>
    <p:extLst>
      <p:ext uri="{BB962C8B-B14F-4D97-AF65-F5344CB8AC3E}">
        <p14:creationId xmlns:p14="http://schemas.microsoft.com/office/powerpoint/2010/main" val="8109736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Motivation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noProof="0" dirty="0" smtClean="0"/>
              <a:t>Visible Light Communication</a:t>
            </a:r>
          </a:p>
          <a:p>
            <a:pPr lvl="1"/>
            <a:r>
              <a:rPr lang="en-GB" noProof="0" dirty="0" smtClean="0"/>
              <a:t>Communication with visible light (380nm – 780nm)</a:t>
            </a:r>
          </a:p>
          <a:p>
            <a:pPr lvl="1"/>
            <a:endParaRPr lang="en-GB" noProof="0" dirty="0" smtClean="0"/>
          </a:p>
          <a:p>
            <a:r>
              <a:rPr lang="en-GB" noProof="0" dirty="0" smtClean="0"/>
              <a:t>Advantages</a:t>
            </a:r>
          </a:p>
          <a:p>
            <a:pPr lvl="1"/>
            <a:r>
              <a:rPr lang="en-GB" noProof="0" dirty="0" smtClean="0"/>
              <a:t>No restrictions to radio bands</a:t>
            </a:r>
          </a:p>
          <a:p>
            <a:pPr lvl="1"/>
            <a:r>
              <a:rPr lang="en-GB" noProof="0" dirty="0" smtClean="0"/>
              <a:t>Cheap hardware</a:t>
            </a:r>
          </a:p>
          <a:p>
            <a:pPr lvl="1"/>
            <a:r>
              <a:rPr lang="en-GB" noProof="0" dirty="0" smtClean="0"/>
              <a:t>No known health issues</a:t>
            </a:r>
          </a:p>
          <a:p>
            <a:pPr lvl="1"/>
            <a:endParaRPr lang="en-GB" noProof="0" dirty="0" smtClean="0"/>
          </a:p>
          <a:p>
            <a:r>
              <a:rPr lang="en-GB" noProof="0" dirty="0" smtClean="0"/>
              <a:t>Disadvantages</a:t>
            </a:r>
            <a:endParaRPr lang="en-GB" noProof="0" dirty="0" smtClean="0"/>
          </a:p>
          <a:p>
            <a:pPr lvl="1"/>
            <a:r>
              <a:rPr lang="en-GB" noProof="0" dirty="0" smtClean="0"/>
              <a:t>Heavy environmental noise</a:t>
            </a:r>
          </a:p>
          <a:p>
            <a:pPr lvl="1"/>
            <a:r>
              <a:rPr lang="en-GB" noProof="0" dirty="0" smtClean="0"/>
              <a:t>High absorption rates</a:t>
            </a:r>
          </a:p>
          <a:p>
            <a:pPr lvl="1"/>
            <a:endParaRPr lang="en-GB" noProof="0" dirty="0" smtClean="0"/>
          </a:p>
        </p:txBody>
      </p:sp>
    </p:spTree>
    <p:extLst>
      <p:ext uri="{BB962C8B-B14F-4D97-AF65-F5344CB8AC3E}">
        <p14:creationId xmlns:p14="http://schemas.microsoft.com/office/powerpoint/2010/main" val="5275004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Hardware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5" y="892175"/>
            <a:ext cx="7082366" cy="5311775"/>
          </a:xfrm>
        </p:spPr>
      </p:pic>
    </p:spTree>
    <p:extLst>
      <p:ext uri="{BB962C8B-B14F-4D97-AF65-F5344CB8AC3E}">
        <p14:creationId xmlns:p14="http://schemas.microsoft.com/office/powerpoint/2010/main" val="10748885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Evolution of the Train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5" y="892175"/>
            <a:ext cx="7082366" cy="5311775"/>
          </a:xfrm>
        </p:spPr>
      </p:pic>
    </p:spTree>
    <p:extLst>
      <p:ext uri="{BB962C8B-B14F-4D97-AF65-F5344CB8AC3E}">
        <p14:creationId xmlns:p14="http://schemas.microsoft.com/office/powerpoint/2010/main" val="39105145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Evolution of the Train</a:t>
            </a:r>
            <a:endParaRPr lang="en-GB" noProof="0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5" y="892175"/>
            <a:ext cx="7082366" cy="5311775"/>
          </a:xfrm>
        </p:spPr>
      </p:pic>
    </p:spTree>
    <p:extLst>
      <p:ext uri="{BB962C8B-B14F-4D97-AF65-F5344CB8AC3E}">
        <p14:creationId xmlns:p14="http://schemas.microsoft.com/office/powerpoint/2010/main" val="34616215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Evolution of the Train</a:t>
            </a:r>
            <a:endParaRPr lang="en-GB" noProof="0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93" y="1181847"/>
            <a:ext cx="7963590" cy="4732430"/>
          </a:xfrm>
        </p:spPr>
      </p:pic>
    </p:spTree>
    <p:extLst>
      <p:ext uri="{BB962C8B-B14F-4D97-AF65-F5344CB8AC3E}">
        <p14:creationId xmlns:p14="http://schemas.microsoft.com/office/powerpoint/2010/main" val="10009754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Evolution of the Train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99972" y="1535037"/>
            <a:ext cx="5333278" cy="3999959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54713" y="1535325"/>
            <a:ext cx="5335571" cy="400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623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Evolution of the Train</a:t>
            </a:r>
            <a:endParaRPr lang="en-GB" noProof="0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5" y="892175"/>
            <a:ext cx="7082366" cy="5311775"/>
          </a:xfrm>
        </p:spPr>
      </p:pic>
    </p:spTree>
    <p:extLst>
      <p:ext uri="{BB962C8B-B14F-4D97-AF65-F5344CB8AC3E}">
        <p14:creationId xmlns:p14="http://schemas.microsoft.com/office/powerpoint/2010/main" val="16913043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Final Track Controller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05" y="892175"/>
            <a:ext cx="7082366" cy="5311775"/>
          </a:xfrm>
        </p:spPr>
      </p:pic>
    </p:spTree>
    <p:extLst>
      <p:ext uri="{BB962C8B-B14F-4D97-AF65-F5344CB8AC3E}">
        <p14:creationId xmlns:p14="http://schemas.microsoft.com/office/powerpoint/2010/main" val="40058877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79101">
            <a:off x="7620404" y="1817695"/>
            <a:ext cx="2858655" cy="456432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App - </a:t>
            </a:r>
            <a:r>
              <a:rPr lang="en-GB" noProof="0" dirty="0" err="1" smtClean="0"/>
              <a:t>TrainControl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351" y="892175"/>
            <a:ext cx="2987873" cy="5311775"/>
          </a:xfrm>
        </p:spPr>
      </p:pic>
    </p:spTree>
    <p:extLst>
      <p:ext uri="{BB962C8B-B14F-4D97-AF65-F5344CB8AC3E}">
        <p14:creationId xmlns:p14="http://schemas.microsoft.com/office/powerpoint/2010/main" val="3874425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79101">
            <a:off x="7620404" y="1817695"/>
            <a:ext cx="2858655" cy="456432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 algn="ctr">
              <a:buNone/>
            </a:pPr>
            <a:endParaRPr lang="de-DE" dirty="0" smtClean="0"/>
          </a:p>
        </p:txBody>
      </p:sp>
      <p:sp>
        <p:nvSpPr>
          <p:cNvPr id="6" name="Ovale Legende 5"/>
          <p:cNvSpPr/>
          <p:nvPr/>
        </p:nvSpPr>
        <p:spPr bwMode="auto">
          <a:xfrm>
            <a:off x="2790030" y="2713063"/>
            <a:ext cx="3591613" cy="1668544"/>
          </a:xfrm>
          <a:prstGeom prst="wedgeEllipseCallout">
            <a:avLst>
              <a:gd name="adj1" fmla="val 94093"/>
              <a:gd name="adj2" fmla="val -5564"/>
            </a:avLst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itchFamily="34" charset="-128"/>
              </a:rPr>
              <a:t>Demonstration</a:t>
            </a:r>
            <a:endParaRPr kumimoji="0" lang="de-DE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20401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Sources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b="0" noProof="0" dirty="0" smtClean="0"/>
              <a:t>Subway Train Conductor. http://lego.wikia.com/wiki/Subway_Train_Conductor</a:t>
            </a:r>
          </a:p>
          <a:p>
            <a:pPr marL="457200" indent="-457200">
              <a:buFont typeface="+mj-lt"/>
              <a:buAutoNum type="arabicPeriod"/>
            </a:pPr>
            <a:r>
              <a:rPr lang="en-GB" b="0" noProof="0" dirty="0" smtClean="0"/>
              <a:t>Stefan </a:t>
            </a:r>
            <a:r>
              <a:rPr lang="en-GB" b="0" noProof="0" dirty="0" err="1" smtClean="0"/>
              <a:t>Schmid</a:t>
            </a:r>
            <a:r>
              <a:rPr lang="en-GB" b="0" noProof="0" dirty="0" smtClean="0"/>
              <a:t>, Giorgio </a:t>
            </a:r>
            <a:r>
              <a:rPr lang="en-GB" b="0" noProof="0" dirty="0" err="1" smtClean="0"/>
              <a:t>Corbellini</a:t>
            </a:r>
            <a:r>
              <a:rPr lang="en-GB" b="0" noProof="0" dirty="0" smtClean="0"/>
              <a:t>, Stefan Mangold, and Thomas R. Gross. 2013. LED-to-LED visible light communication networks. In </a:t>
            </a:r>
            <a:r>
              <a:rPr lang="en-GB" b="0" i="1" noProof="0" dirty="0" smtClean="0"/>
              <a:t>Proceedings of the fourteenth ACM international symposium on Mobile ad hoc networking and computing</a:t>
            </a:r>
            <a:r>
              <a:rPr lang="en-GB" b="0" noProof="0" dirty="0" smtClean="0"/>
              <a:t> (</a:t>
            </a:r>
            <a:r>
              <a:rPr lang="en-GB" b="0" noProof="0" dirty="0" err="1" smtClean="0"/>
              <a:t>MobiHoc</a:t>
            </a:r>
            <a:r>
              <a:rPr lang="en-GB" b="0" noProof="0" dirty="0" smtClean="0"/>
              <a:t> '13). ACM, New York, NY, USA, Pages 1-10. 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/>
              <a:t>Visible Light </a:t>
            </a:r>
            <a:r>
              <a:rPr lang="de-DE" b="0" dirty="0" smtClean="0"/>
              <a:t>Communication. </a:t>
            </a:r>
            <a:r>
              <a:rPr lang="en-GB" b="0" dirty="0" smtClean="0"/>
              <a:t>https</a:t>
            </a:r>
            <a:r>
              <a:rPr lang="en-GB" b="0" dirty="0"/>
              <a:t>://www.disneyresearch.com/project/visible-light-communication/</a:t>
            </a:r>
            <a:endParaRPr lang="en-GB" b="0" noProof="0" dirty="0"/>
          </a:p>
        </p:txBody>
      </p:sp>
    </p:spTree>
    <p:extLst>
      <p:ext uri="{BB962C8B-B14F-4D97-AF65-F5344CB8AC3E}">
        <p14:creationId xmlns:p14="http://schemas.microsoft.com/office/powerpoint/2010/main" val="19541247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Motivation – Related Work</a:t>
            </a:r>
            <a:endParaRPr lang="en-GB" noProof="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07963" y="1121174"/>
            <a:ext cx="8756650" cy="4853776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8423468" y="596856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[3]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06579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Motivation – Related Work</a:t>
            </a:r>
            <a:endParaRPr lang="en-GB" noProof="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0" y="1921117"/>
            <a:ext cx="4554538" cy="3545734"/>
          </a:xfrm>
          <a:prstGeom prst="rect">
            <a:avLst/>
          </a:prstGeom>
        </p:spPr>
      </p:pic>
      <p:pic>
        <p:nvPicPr>
          <p:cNvPr id="5" name="Inhaltsplatzhalter 4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29" y="1661032"/>
            <a:ext cx="3796206" cy="4065905"/>
          </a:xfrm>
        </p:spPr>
      </p:pic>
      <p:sp>
        <p:nvSpPr>
          <p:cNvPr id="7" name="Textfeld 6"/>
          <p:cNvSpPr txBox="1"/>
          <p:nvPr/>
        </p:nvSpPr>
        <p:spPr>
          <a:xfrm>
            <a:off x="8423468" y="596856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[3]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200109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Initial Goals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noProof="0" dirty="0" smtClean="0"/>
              <a:t>Basic Communication</a:t>
            </a:r>
          </a:p>
          <a:p>
            <a:pPr lvl="1"/>
            <a:r>
              <a:rPr lang="en-GB" noProof="0" dirty="0" smtClean="0"/>
              <a:t>End-to-end</a:t>
            </a:r>
          </a:p>
          <a:p>
            <a:pPr lvl="1"/>
            <a:r>
              <a:rPr lang="en-GB" noProof="0" dirty="0" smtClean="0"/>
              <a:t>From Arduino to Arduino</a:t>
            </a:r>
          </a:p>
          <a:p>
            <a:pPr lvl="1"/>
            <a:r>
              <a:rPr lang="en-GB" noProof="0" dirty="0" smtClean="0"/>
              <a:t>From Smartphone to Arduino</a:t>
            </a:r>
          </a:p>
          <a:p>
            <a:pPr lvl="1"/>
            <a:endParaRPr lang="en-GB" noProof="0" dirty="0" smtClean="0"/>
          </a:p>
          <a:p>
            <a:r>
              <a:rPr lang="en-GB" noProof="0" dirty="0" smtClean="0"/>
              <a:t>Practical Use Case</a:t>
            </a:r>
          </a:p>
          <a:p>
            <a:pPr lvl="1"/>
            <a:r>
              <a:rPr lang="en-GB" noProof="0" dirty="0" smtClean="0"/>
              <a:t>Possibly anything</a:t>
            </a:r>
          </a:p>
          <a:p>
            <a:pPr lvl="1"/>
            <a:r>
              <a:rPr lang="en-GB" noProof="0" dirty="0" smtClean="0"/>
              <a:t>Decided for moving toy train</a:t>
            </a:r>
          </a:p>
          <a:p>
            <a:pPr lvl="2"/>
            <a:r>
              <a:rPr lang="en-GB" noProof="0" dirty="0" smtClean="0"/>
              <a:t>Controlled by Smartphone via Bluetooth and VLC</a:t>
            </a:r>
          </a:p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354604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Basic Communication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noProof="0" dirty="0" smtClean="0"/>
              <a:t>Orientated on OSI model</a:t>
            </a:r>
          </a:p>
          <a:p>
            <a:r>
              <a:rPr lang="en-GB" noProof="0" dirty="0" smtClean="0"/>
              <a:t>Bit layer</a:t>
            </a:r>
          </a:p>
          <a:p>
            <a:pPr lvl="1"/>
            <a:r>
              <a:rPr lang="en-GB" noProof="0" dirty="0" smtClean="0"/>
              <a:t>Hardware control to </a:t>
            </a:r>
            <a:r>
              <a:rPr lang="en-GB" noProof="0" dirty="0" err="1" smtClean="0"/>
              <a:t>transceive</a:t>
            </a:r>
            <a:r>
              <a:rPr lang="en-GB" noProof="0" dirty="0" smtClean="0"/>
              <a:t> signals</a:t>
            </a:r>
          </a:p>
          <a:p>
            <a:pPr lvl="1"/>
            <a:r>
              <a:rPr lang="en-GB" noProof="0" dirty="0" smtClean="0"/>
              <a:t>Responsible for sending single bits</a:t>
            </a:r>
          </a:p>
          <a:p>
            <a:pPr lvl="1"/>
            <a:r>
              <a:rPr lang="en-GB" noProof="0" dirty="0" smtClean="0"/>
              <a:t>Synchronization</a:t>
            </a:r>
          </a:p>
          <a:p>
            <a:r>
              <a:rPr lang="en-GB" noProof="0" dirty="0" smtClean="0"/>
              <a:t>MAC layer</a:t>
            </a:r>
          </a:p>
          <a:p>
            <a:pPr lvl="1"/>
            <a:r>
              <a:rPr lang="en-GB" noProof="0" dirty="0" smtClean="0"/>
              <a:t>Error detection</a:t>
            </a:r>
          </a:p>
          <a:p>
            <a:pPr lvl="1"/>
            <a:r>
              <a:rPr lang="en-GB" noProof="0" dirty="0" smtClean="0"/>
              <a:t>Frame separation</a:t>
            </a:r>
          </a:p>
          <a:p>
            <a:pPr lvl="1"/>
            <a:r>
              <a:rPr lang="en-GB" noProof="0" dirty="0" smtClean="0"/>
              <a:t>Delivery control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7219894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Bit Layer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noProof="0" dirty="0" smtClean="0"/>
              <a:t>Signal</a:t>
            </a:r>
          </a:p>
          <a:p>
            <a:pPr lvl="1"/>
            <a:r>
              <a:rPr lang="en-GB" noProof="0" dirty="0" smtClean="0"/>
              <a:t>Idle Pattern</a:t>
            </a:r>
          </a:p>
          <a:p>
            <a:pPr lvl="1"/>
            <a:endParaRPr lang="en-GB" noProof="0" dirty="0" smtClean="0"/>
          </a:p>
          <a:p>
            <a:pPr lvl="1"/>
            <a:endParaRPr lang="en-GB" noProof="0" dirty="0" smtClean="0"/>
          </a:p>
          <a:p>
            <a:pPr lvl="1"/>
            <a:r>
              <a:rPr lang="en-GB" noProof="0" dirty="0" smtClean="0"/>
              <a:t>Data Pattern</a:t>
            </a:r>
          </a:p>
          <a:p>
            <a:pPr lvl="1"/>
            <a:endParaRPr lang="en-GB" noProof="0" dirty="0" smtClean="0"/>
          </a:p>
          <a:p>
            <a:endParaRPr lang="en-GB" noProof="0" dirty="0" smtClean="0"/>
          </a:p>
          <a:p>
            <a:endParaRPr lang="en-GB" noProof="0" dirty="0" smtClean="0"/>
          </a:p>
          <a:p>
            <a:r>
              <a:rPr lang="en-GB" noProof="0" dirty="0" smtClean="0"/>
              <a:t>Equal up- and downtime</a:t>
            </a:r>
          </a:p>
          <a:p>
            <a:pPr lvl="1"/>
            <a:r>
              <a:rPr lang="en-GB" noProof="0" dirty="0" smtClean="0"/>
              <a:t>Constant level of perceived brightness</a:t>
            </a:r>
          </a:p>
          <a:p>
            <a:r>
              <a:rPr lang="en-GB" noProof="0" dirty="0" smtClean="0"/>
              <a:t>Slower than e.g. </a:t>
            </a:r>
            <a:r>
              <a:rPr lang="en-GB" dirty="0" err="1"/>
              <a:t>M</a:t>
            </a:r>
            <a:r>
              <a:rPr lang="en-GB" noProof="0" dirty="0" err="1" smtClean="0"/>
              <a:t>anchester</a:t>
            </a:r>
            <a:r>
              <a:rPr lang="en-GB" noProof="0" dirty="0" smtClean="0"/>
              <a:t> coding</a:t>
            </a:r>
            <a:endParaRPr lang="en-GB" noProof="0" dirty="0"/>
          </a:p>
        </p:txBody>
      </p:sp>
      <p:cxnSp>
        <p:nvCxnSpPr>
          <p:cNvPr id="54" name="Gerader Verbinder 53"/>
          <p:cNvCxnSpPr/>
          <p:nvPr/>
        </p:nvCxnSpPr>
        <p:spPr bwMode="auto">
          <a:xfrm flipV="1">
            <a:off x="1234911" y="3101422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0" name="Gerader Verbinder 59"/>
          <p:cNvCxnSpPr/>
          <p:nvPr/>
        </p:nvCxnSpPr>
        <p:spPr bwMode="auto">
          <a:xfrm>
            <a:off x="1234911" y="3101422"/>
            <a:ext cx="188536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2" name="Gerader Verbinder 61"/>
          <p:cNvCxnSpPr/>
          <p:nvPr/>
        </p:nvCxnSpPr>
        <p:spPr bwMode="auto">
          <a:xfrm flipV="1">
            <a:off x="1423447" y="3101422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Gerader Verbinder 62"/>
          <p:cNvCxnSpPr/>
          <p:nvPr/>
        </p:nvCxnSpPr>
        <p:spPr bwMode="auto">
          <a:xfrm>
            <a:off x="1423448" y="3770725"/>
            <a:ext cx="1885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Gerader Verbinder 63"/>
          <p:cNvCxnSpPr/>
          <p:nvPr/>
        </p:nvCxnSpPr>
        <p:spPr bwMode="auto">
          <a:xfrm flipV="1">
            <a:off x="1611984" y="3101422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Gerader Verbinder 64"/>
          <p:cNvCxnSpPr/>
          <p:nvPr/>
        </p:nvCxnSpPr>
        <p:spPr bwMode="auto">
          <a:xfrm flipV="1">
            <a:off x="1611984" y="3101420"/>
            <a:ext cx="565609" cy="2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Gerader Verbinder 70"/>
          <p:cNvCxnSpPr/>
          <p:nvPr/>
        </p:nvCxnSpPr>
        <p:spPr bwMode="auto">
          <a:xfrm flipV="1">
            <a:off x="2177593" y="3101421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2" name="Gerader Verbinder 71"/>
          <p:cNvCxnSpPr/>
          <p:nvPr/>
        </p:nvCxnSpPr>
        <p:spPr bwMode="auto">
          <a:xfrm>
            <a:off x="2177594" y="3770724"/>
            <a:ext cx="188536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3" name="Gerader Verbinder 72"/>
          <p:cNvCxnSpPr/>
          <p:nvPr/>
        </p:nvCxnSpPr>
        <p:spPr bwMode="auto">
          <a:xfrm flipV="1">
            <a:off x="2364558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r Verbinder 73"/>
          <p:cNvCxnSpPr/>
          <p:nvPr/>
        </p:nvCxnSpPr>
        <p:spPr bwMode="auto">
          <a:xfrm flipV="1">
            <a:off x="2553095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Gerader Verbinder 76"/>
          <p:cNvCxnSpPr/>
          <p:nvPr/>
        </p:nvCxnSpPr>
        <p:spPr bwMode="auto">
          <a:xfrm>
            <a:off x="2366130" y="3101420"/>
            <a:ext cx="1885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9" name="Gerader Verbinder 78"/>
          <p:cNvCxnSpPr/>
          <p:nvPr/>
        </p:nvCxnSpPr>
        <p:spPr bwMode="auto">
          <a:xfrm>
            <a:off x="2554667" y="3770723"/>
            <a:ext cx="567189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1" name="Gerader Verbinder 80"/>
          <p:cNvCxnSpPr/>
          <p:nvPr/>
        </p:nvCxnSpPr>
        <p:spPr bwMode="auto">
          <a:xfrm flipV="1">
            <a:off x="1234911" y="1877506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Gerader Verbinder 81"/>
          <p:cNvCxnSpPr/>
          <p:nvPr/>
        </p:nvCxnSpPr>
        <p:spPr bwMode="auto">
          <a:xfrm flipV="1">
            <a:off x="2177593" y="1877505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4" name="Gerader Verbinder 83"/>
          <p:cNvCxnSpPr/>
          <p:nvPr/>
        </p:nvCxnSpPr>
        <p:spPr bwMode="auto">
          <a:xfrm>
            <a:off x="1234911" y="1877505"/>
            <a:ext cx="942682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5" name="Gerader Verbinder 84"/>
          <p:cNvCxnSpPr/>
          <p:nvPr/>
        </p:nvCxnSpPr>
        <p:spPr bwMode="auto">
          <a:xfrm>
            <a:off x="2187021" y="2546808"/>
            <a:ext cx="942682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Gerader Verbinder 85"/>
          <p:cNvCxnSpPr/>
          <p:nvPr/>
        </p:nvCxnSpPr>
        <p:spPr bwMode="auto">
          <a:xfrm flipV="1">
            <a:off x="3139134" y="1877504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7" name="Gerader Verbinder 86"/>
          <p:cNvCxnSpPr/>
          <p:nvPr/>
        </p:nvCxnSpPr>
        <p:spPr bwMode="auto">
          <a:xfrm>
            <a:off x="3139134" y="1877504"/>
            <a:ext cx="942682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8" name="Gerader Verbinder 87"/>
          <p:cNvCxnSpPr/>
          <p:nvPr/>
        </p:nvCxnSpPr>
        <p:spPr bwMode="auto">
          <a:xfrm flipV="1">
            <a:off x="4092822" y="1877503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Gerader Verbinder 88"/>
          <p:cNvCxnSpPr/>
          <p:nvPr/>
        </p:nvCxnSpPr>
        <p:spPr bwMode="auto">
          <a:xfrm>
            <a:off x="4092822" y="2546806"/>
            <a:ext cx="942682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0" name="Gerader Verbinder 89"/>
          <p:cNvCxnSpPr/>
          <p:nvPr/>
        </p:nvCxnSpPr>
        <p:spPr bwMode="auto">
          <a:xfrm flipV="1">
            <a:off x="5038664" y="1877502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1" name="Gerader Verbinder 90"/>
          <p:cNvCxnSpPr/>
          <p:nvPr/>
        </p:nvCxnSpPr>
        <p:spPr bwMode="auto">
          <a:xfrm>
            <a:off x="5044931" y="1877502"/>
            <a:ext cx="942682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2" name="Gerader Verbinder 91"/>
          <p:cNvCxnSpPr/>
          <p:nvPr/>
        </p:nvCxnSpPr>
        <p:spPr bwMode="auto">
          <a:xfrm flipV="1">
            <a:off x="5998619" y="1877501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3" name="Gerader Verbinder 92"/>
          <p:cNvCxnSpPr/>
          <p:nvPr/>
        </p:nvCxnSpPr>
        <p:spPr bwMode="auto">
          <a:xfrm>
            <a:off x="5998619" y="2546804"/>
            <a:ext cx="942682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4" name="Gerader Verbinder 93"/>
          <p:cNvCxnSpPr/>
          <p:nvPr/>
        </p:nvCxnSpPr>
        <p:spPr bwMode="auto">
          <a:xfrm flipV="1">
            <a:off x="6944461" y="1877500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5" name="Gerader Verbinder 94"/>
          <p:cNvCxnSpPr/>
          <p:nvPr/>
        </p:nvCxnSpPr>
        <p:spPr bwMode="auto">
          <a:xfrm>
            <a:off x="6950728" y="1877500"/>
            <a:ext cx="942682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6" name="Gerader Verbinder 95"/>
          <p:cNvCxnSpPr/>
          <p:nvPr/>
        </p:nvCxnSpPr>
        <p:spPr bwMode="auto">
          <a:xfrm flipV="1">
            <a:off x="7904416" y="1877499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7" name="Gerader Verbinder 96"/>
          <p:cNvCxnSpPr/>
          <p:nvPr/>
        </p:nvCxnSpPr>
        <p:spPr bwMode="auto">
          <a:xfrm>
            <a:off x="7904416" y="2546802"/>
            <a:ext cx="942682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Gerader Verbinder 40"/>
          <p:cNvCxnSpPr/>
          <p:nvPr/>
        </p:nvCxnSpPr>
        <p:spPr bwMode="auto">
          <a:xfrm flipV="1">
            <a:off x="3121856" y="3101420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Gerader Verbinder 44"/>
          <p:cNvCxnSpPr/>
          <p:nvPr/>
        </p:nvCxnSpPr>
        <p:spPr bwMode="auto">
          <a:xfrm>
            <a:off x="3118966" y="3101422"/>
            <a:ext cx="188536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Gerader Verbinder 45"/>
          <p:cNvCxnSpPr/>
          <p:nvPr/>
        </p:nvCxnSpPr>
        <p:spPr bwMode="auto">
          <a:xfrm flipV="1">
            <a:off x="3307502" y="3101422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7" name="Gerader Verbinder 46"/>
          <p:cNvCxnSpPr/>
          <p:nvPr/>
        </p:nvCxnSpPr>
        <p:spPr bwMode="auto">
          <a:xfrm>
            <a:off x="3307503" y="3770725"/>
            <a:ext cx="1885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Gerader Verbinder 47"/>
          <p:cNvCxnSpPr/>
          <p:nvPr/>
        </p:nvCxnSpPr>
        <p:spPr bwMode="auto">
          <a:xfrm flipV="1">
            <a:off x="3496039" y="3101422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Gerader Verbinder 48"/>
          <p:cNvCxnSpPr/>
          <p:nvPr/>
        </p:nvCxnSpPr>
        <p:spPr bwMode="auto">
          <a:xfrm flipV="1">
            <a:off x="3496039" y="3101420"/>
            <a:ext cx="565609" cy="2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0" name="Gerader Verbinder 49"/>
          <p:cNvCxnSpPr/>
          <p:nvPr/>
        </p:nvCxnSpPr>
        <p:spPr bwMode="auto">
          <a:xfrm flipV="1">
            <a:off x="4072380" y="3101421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Gerader Verbinder 50"/>
          <p:cNvCxnSpPr/>
          <p:nvPr/>
        </p:nvCxnSpPr>
        <p:spPr bwMode="auto">
          <a:xfrm flipV="1">
            <a:off x="4072381" y="3770723"/>
            <a:ext cx="565609" cy="1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2" name="Gerader Verbinder 51"/>
          <p:cNvCxnSpPr/>
          <p:nvPr/>
        </p:nvCxnSpPr>
        <p:spPr bwMode="auto">
          <a:xfrm flipV="1">
            <a:off x="4637990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Gerader Verbinder 52"/>
          <p:cNvCxnSpPr/>
          <p:nvPr/>
        </p:nvCxnSpPr>
        <p:spPr bwMode="auto">
          <a:xfrm flipV="1">
            <a:off x="4824955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Gerader Verbinder 54"/>
          <p:cNvCxnSpPr/>
          <p:nvPr/>
        </p:nvCxnSpPr>
        <p:spPr bwMode="auto">
          <a:xfrm>
            <a:off x="4637990" y="3101420"/>
            <a:ext cx="1885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Gerader Verbinder 56"/>
          <p:cNvCxnSpPr/>
          <p:nvPr/>
        </p:nvCxnSpPr>
        <p:spPr bwMode="auto">
          <a:xfrm>
            <a:off x="4826527" y="3770723"/>
            <a:ext cx="188536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Gerader Verbinder 57"/>
          <p:cNvCxnSpPr/>
          <p:nvPr/>
        </p:nvCxnSpPr>
        <p:spPr bwMode="auto">
          <a:xfrm flipV="1">
            <a:off x="5015059" y="3101420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Gerader Verbinder 58"/>
          <p:cNvCxnSpPr/>
          <p:nvPr/>
        </p:nvCxnSpPr>
        <p:spPr bwMode="auto">
          <a:xfrm>
            <a:off x="5015059" y="3101420"/>
            <a:ext cx="565610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Gerader Verbinder 60"/>
          <p:cNvCxnSpPr/>
          <p:nvPr/>
        </p:nvCxnSpPr>
        <p:spPr bwMode="auto">
          <a:xfrm flipV="1">
            <a:off x="5582240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8" name="Gerader Verbinder 67"/>
          <p:cNvCxnSpPr/>
          <p:nvPr/>
        </p:nvCxnSpPr>
        <p:spPr bwMode="auto">
          <a:xfrm>
            <a:off x="5580669" y="3770723"/>
            <a:ext cx="1885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3" name="Gerader Verbinder 82"/>
          <p:cNvCxnSpPr/>
          <p:nvPr/>
        </p:nvCxnSpPr>
        <p:spPr bwMode="auto">
          <a:xfrm flipV="1">
            <a:off x="5769205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Gerader Verbinder 97"/>
          <p:cNvCxnSpPr/>
          <p:nvPr/>
        </p:nvCxnSpPr>
        <p:spPr bwMode="auto">
          <a:xfrm>
            <a:off x="5769205" y="3101420"/>
            <a:ext cx="188536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9" name="Gerader Verbinder 98"/>
          <p:cNvCxnSpPr/>
          <p:nvPr/>
        </p:nvCxnSpPr>
        <p:spPr bwMode="auto">
          <a:xfrm flipV="1">
            <a:off x="5967168" y="3101421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0" name="Gerader Verbinder 99"/>
          <p:cNvCxnSpPr/>
          <p:nvPr/>
        </p:nvCxnSpPr>
        <p:spPr bwMode="auto">
          <a:xfrm>
            <a:off x="5967169" y="3770724"/>
            <a:ext cx="188536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1" name="Gerader Verbinder 100"/>
          <p:cNvCxnSpPr/>
          <p:nvPr/>
        </p:nvCxnSpPr>
        <p:spPr bwMode="auto">
          <a:xfrm flipV="1">
            <a:off x="6154133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2" name="Gerader Verbinder 101"/>
          <p:cNvCxnSpPr/>
          <p:nvPr/>
        </p:nvCxnSpPr>
        <p:spPr bwMode="auto">
          <a:xfrm flipV="1">
            <a:off x="6342670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3" name="Gerader Verbinder 102"/>
          <p:cNvCxnSpPr/>
          <p:nvPr/>
        </p:nvCxnSpPr>
        <p:spPr bwMode="auto">
          <a:xfrm>
            <a:off x="6155705" y="3101420"/>
            <a:ext cx="1885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4" name="Gerader Verbinder 103"/>
          <p:cNvCxnSpPr/>
          <p:nvPr/>
        </p:nvCxnSpPr>
        <p:spPr bwMode="auto">
          <a:xfrm>
            <a:off x="6344242" y="3770723"/>
            <a:ext cx="606486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5" name="Gerader Verbinder 104"/>
          <p:cNvCxnSpPr/>
          <p:nvPr/>
        </p:nvCxnSpPr>
        <p:spPr bwMode="auto">
          <a:xfrm flipV="1">
            <a:off x="6963328" y="3101420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6" name="Gerader Verbinder 105"/>
          <p:cNvCxnSpPr/>
          <p:nvPr/>
        </p:nvCxnSpPr>
        <p:spPr bwMode="auto">
          <a:xfrm>
            <a:off x="6977406" y="3101420"/>
            <a:ext cx="565610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7" name="Gerader Verbinder 106"/>
          <p:cNvCxnSpPr/>
          <p:nvPr/>
        </p:nvCxnSpPr>
        <p:spPr bwMode="auto">
          <a:xfrm flipV="1">
            <a:off x="7544587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8" name="Gerader Verbinder 107"/>
          <p:cNvCxnSpPr/>
          <p:nvPr/>
        </p:nvCxnSpPr>
        <p:spPr bwMode="auto">
          <a:xfrm>
            <a:off x="7543016" y="3770723"/>
            <a:ext cx="1885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Gerader Verbinder 108"/>
          <p:cNvCxnSpPr/>
          <p:nvPr/>
        </p:nvCxnSpPr>
        <p:spPr bwMode="auto">
          <a:xfrm flipV="1">
            <a:off x="7731552" y="3101420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0" name="Gerader Verbinder 109"/>
          <p:cNvCxnSpPr/>
          <p:nvPr/>
        </p:nvCxnSpPr>
        <p:spPr bwMode="auto">
          <a:xfrm>
            <a:off x="7731552" y="3101420"/>
            <a:ext cx="188536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1" name="Gerader Verbinder 110"/>
          <p:cNvCxnSpPr/>
          <p:nvPr/>
        </p:nvCxnSpPr>
        <p:spPr bwMode="auto">
          <a:xfrm flipV="1">
            <a:off x="7929515" y="3101421"/>
            <a:ext cx="0" cy="669303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2" name="Gerader Verbinder 111"/>
          <p:cNvCxnSpPr/>
          <p:nvPr/>
        </p:nvCxnSpPr>
        <p:spPr bwMode="auto">
          <a:xfrm flipV="1">
            <a:off x="7929515" y="3770722"/>
            <a:ext cx="565609" cy="1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3" name="Gerader Verbinder 112"/>
          <p:cNvCxnSpPr/>
          <p:nvPr/>
        </p:nvCxnSpPr>
        <p:spPr bwMode="auto">
          <a:xfrm flipV="1">
            <a:off x="8495124" y="3101419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4" name="Gerader Verbinder 113"/>
          <p:cNvCxnSpPr/>
          <p:nvPr/>
        </p:nvCxnSpPr>
        <p:spPr bwMode="auto">
          <a:xfrm flipV="1">
            <a:off x="8682089" y="3101419"/>
            <a:ext cx="0" cy="66930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5" name="Gerader Verbinder 114"/>
          <p:cNvCxnSpPr/>
          <p:nvPr/>
        </p:nvCxnSpPr>
        <p:spPr bwMode="auto">
          <a:xfrm>
            <a:off x="8495124" y="3101419"/>
            <a:ext cx="1885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6" name="Gerader Verbinder 115"/>
          <p:cNvCxnSpPr/>
          <p:nvPr/>
        </p:nvCxnSpPr>
        <p:spPr bwMode="auto">
          <a:xfrm>
            <a:off x="8683661" y="3770722"/>
            <a:ext cx="188536" cy="0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Gerader Verbinder 11"/>
          <p:cNvCxnSpPr/>
          <p:nvPr/>
        </p:nvCxnSpPr>
        <p:spPr bwMode="auto">
          <a:xfrm>
            <a:off x="3139134" y="1225485"/>
            <a:ext cx="0" cy="3252247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accent4"/>
            </a:solidFill>
            <a:prstDash val="lg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17" name="Gerader Verbinder 116"/>
          <p:cNvCxnSpPr/>
          <p:nvPr/>
        </p:nvCxnSpPr>
        <p:spPr bwMode="auto">
          <a:xfrm>
            <a:off x="5026064" y="1225485"/>
            <a:ext cx="0" cy="3252247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accent4"/>
            </a:solidFill>
            <a:prstDash val="lg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18" name="Gerader Verbinder 117"/>
          <p:cNvCxnSpPr/>
          <p:nvPr/>
        </p:nvCxnSpPr>
        <p:spPr bwMode="auto">
          <a:xfrm>
            <a:off x="6958571" y="1225485"/>
            <a:ext cx="0" cy="3252247"/>
          </a:xfrm>
          <a:prstGeom prst="line">
            <a:avLst/>
          </a:prstGeom>
          <a:solidFill>
            <a:srgbClr val="EAEAEA"/>
          </a:solidFill>
          <a:ln w="9525" cap="flat" cmpd="sng" algn="ctr">
            <a:solidFill>
              <a:schemeClr val="accent4"/>
            </a:solidFill>
            <a:prstDash val="lgDash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feld 15"/>
          <p:cNvSpPr txBox="1"/>
          <p:nvPr/>
        </p:nvSpPr>
        <p:spPr>
          <a:xfrm>
            <a:off x="1966116" y="404824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00</a:t>
            </a:r>
            <a:endParaRPr lang="de-DE" dirty="0"/>
          </a:p>
        </p:txBody>
      </p:sp>
      <p:sp>
        <p:nvSpPr>
          <p:cNvPr id="119" name="Textfeld 118"/>
          <p:cNvSpPr txBox="1"/>
          <p:nvPr/>
        </p:nvSpPr>
        <p:spPr>
          <a:xfrm>
            <a:off x="3883825" y="4048239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01</a:t>
            </a:r>
            <a:endParaRPr lang="de-DE" dirty="0"/>
          </a:p>
        </p:txBody>
      </p:sp>
      <p:sp>
        <p:nvSpPr>
          <p:cNvPr id="120" name="Textfeld 119"/>
          <p:cNvSpPr txBox="1"/>
          <p:nvPr/>
        </p:nvSpPr>
        <p:spPr>
          <a:xfrm>
            <a:off x="5879168" y="4048239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10</a:t>
            </a:r>
            <a:endParaRPr lang="de-DE" dirty="0"/>
          </a:p>
        </p:txBody>
      </p:sp>
      <p:sp>
        <p:nvSpPr>
          <p:cNvPr id="121" name="Textfeld 120"/>
          <p:cNvSpPr txBox="1"/>
          <p:nvPr/>
        </p:nvSpPr>
        <p:spPr>
          <a:xfrm>
            <a:off x="7756364" y="4048239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044094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Bit Layer - Synchronization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noProof="0" dirty="0" smtClean="0"/>
              <a:t>Biggest problem in our project!</a:t>
            </a:r>
          </a:p>
          <a:p>
            <a:r>
              <a:rPr lang="en-GB" noProof="0" dirty="0" smtClean="0"/>
              <a:t>First variant</a:t>
            </a:r>
          </a:p>
          <a:p>
            <a:pPr lvl="1"/>
            <a:r>
              <a:rPr lang="en-GB" noProof="0" dirty="0" smtClean="0"/>
              <a:t>Continuous AD conversions of the sensor input</a:t>
            </a:r>
          </a:p>
          <a:p>
            <a:pPr lvl="1"/>
            <a:r>
              <a:rPr lang="en-GB" noProof="0" dirty="0" smtClean="0"/>
              <a:t>Moving average to remove background noise and to detect edges</a:t>
            </a:r>
          </a:p>
          <a:p>
            <a:pPr lvl="1"/>
            <a:r>
              <a:rPr lang="en-GB" noProof="0" dirty="0" smtClean="0"/>
              <a:t>Analyzation of each edge on detection</a:t>
            </a:r>
          </a:p>
          <a:p>
            <a:pPr lvl="1"/>
            <a:r>
              <a:rPr lang="en-GB" noProof="0" dirty="0" smtClean="0"/>
              <a:t>Problems: </a:t>
            </a:r>
          </a:p>
          <a:p>
            <a:pPr lvl="2"/>
            <a:r>
              <a:rPr lang="en-GB" noProof="0" dirty="0" smtClean="0"/>
              <a:t>conversions caused delays </a:t>
            </a:r>
          </a:p>
          <a:p>
            <a:pPr lvl="2"/>
            <a:r>
              <a:rPr lang="en-GB" noProof="0" dirty="0" smtClean="0"/>
              <a:t>High number of interrupts blocked program flow</a:t>
            </a:r>
          </a:p>
          <a:p>
            <a:r>
              <a:rPr lang="en-GB" noProof="0" dirty="0" smtClean="0"/>
              <a:t>Final variant</a:t>
            </a:r>
          </a:p>
          <a:p>
            <a:pPr lvl="1"/>
            <a:r>
              <a:rPr lang="en-GB" noProof="0" dirty="0" smtClean="0"/>
              <a:t>With hardware edge detection</a:t>
            </a:r>
          </a:p>
          <a:p>
            <a:pPr lvl="1"/>
            <a:r>
              <a:rPr lang="en-GB" noProof="0" dirty="0" smtClean="0"/>
              <a:t>Edge triggered interrupt</a:t>
            </a:r>
          </a:p>
          <a:p>
            <a:pPr lvl="1"/>
            <a:r>
              <a:rPr lang="en-GB" noProof="0" dirty="0" smtClean="0"/>
              <a:t>All edges of a period are stored and analysed afterwards</a:t>
            </a:r>
          </a:p>
          <a:p>
            <a:endParaRPr lang="en-GB" noProof="0" dirty="0" smtClean="0"/>
          </a:p>
          <a:p>
            <a:pPr marL="0" indent="0">
              <a:buNone/>
            </a:pPr>
            <a:endParaRPr lang="en-GB" noProof="0" dirty="0" smtClean="0"/>
          </a:p>
        </p:txBody>
      </p:sp>
    </p:spTree>
    <p:extLst>
      <p:ext uri="{BB962C8B-B14F-4D97-AF65-F5344CB8AC3E}">
        <p14:creationId xmlns:p14="http://schemas.microsoft.com/office/powerpoint/2010/main" val="25163540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MAC Layer</a:t>
            </a:r>
            <a:endParaRPr lang="en-GB" noProof="0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263000003"/>
              </p:ext>
            </p:extLst>
          </p:nvPr>
        </p:nvGraphicFramePr>
        <p:xfrm>
          <a:off x="207963" y="892175"/>
          <a:ext cx="8756650" cy="10109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751330"/>
                <a:gridCol w="1751330"/>
                <a:gridCol w="1751330"/>
                <a:gridCol w="1751330"/>
                <a:gridCol w="1751330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0-248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8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0xBEEF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Flags + </a:t>
                      </a:r>
                      <a:r>
                        <a:rPr lang="de-DE" dirty="0" err="1" smtClean="0"/>
                        <a:t>Length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Header CRC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Payload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Payload CRC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Inhaltsplatzhalter 2"/>
          <p:cNvSpPr txBox="1">
            <a:spLocks/>
          </p:cNvSpPr>
          <p:nvPr/>
        </p:nvSpPr>
        <p:spPr bwMode="auto">
          <a:xfrm>
            <a:off x="207806" y="2036190"/>
            <a:ext cx="8756062" cy="4166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Font typeface="Wingdings 2" pitchFamily="-106" charset="2"/>
              <a:buChar char=""/>
              <a:defRPr sz="2400" b="1">
                <a:solidFill>
                  <a:srgbClr val="004290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Font typeface="Wingdings 3" pitchFamily="-106" charset="2"/>
              <a:buChar char=""/>
              <a:defRPr sz="2000">
                <a:solidFill>
                  <a:schemeClr val="tx1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Font typeface="Wingdings 2" pitchFamily="-106" charset="2"/>
              <a:buChar char="¾"/>
              <a:defRPr>
                <a:solidFill>
                  <a:schemeClr val="tx1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3pPr>
            <a:lvl4pPr marL="15621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Font typeface="Wingdings 3" pitchFamily="-106" charset="2"/>
              <a:buChar char="¬"/>
              <a:defRPr>
                <a:solidFill>
                  <a:schemeClr val="tx1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4pPr>
            <a:lvl5pPr marL="19812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290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  <a:ea typeface="Arial Unicode MS" pitchFamily="-108" charset="0"/>
                <a:cs typeface="Arial Unicode MS" pitchFamily="34" charset="-128"/>
              </a:defRPr>
            </a:lvl5pPr>
            <a:lvl6pPr marL="24384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</a:defRPr>
            </a:lvl6pPr>
            <a:lvl7pPr marL="28956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</a:defRPr>
            </a:lvl7pPr>
            <a:lvl8pPr marL="33528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</a:defRPr>
            </a:lvl8pPr>
            <a:lvl9pPr marL="38100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418F"/>
              </a:buClr>
              <a:buChar char="-"/>
              <a:defRPr>
                <a:solidFill>
                  <a:schemeClr val="tx1"/>
                </a:solidFill>
                <a:latin typeface="Arial Unicode MS" pitchFamily="34" charset="-128"/>
              </a:defRPr>
            </a:lvl9pPr>
          </a:lstStyle>
          <a:p>
            <a:endParaRPr lang="de-DE" kern="0" dirty="0" smtClean="0"/>
          </a:p>
          <a:p>
            <a:r>
              <a:rPr lang="en-GB" kern="0" dirty="0" smtClean="0"/>
              <a:t>Synchronization sequence to delimit frames</a:t>
            </a:r>
          </a:p>
          <a:p>
            <a:r>
              <a:rPr lang="en-GB" kern="0" dirty="0" smtClean="0"/>
              <a:t>Up to 31 byte per frame</a:t>
            </a:r>
          </a:p>
          <a:p>
            <a:r>
              <a:rPr lang="en-GB" kern="0" dirty="0" smtClean="0"/>
              <a:t>Header CRC to validate length</a:t>
            </a:r>
          </a:p>
          <a:p>
            <a:endParaRPr lang="en-GB" kern="0" dirty="0" smtClean="0"/>
          </a:p>
          <a:p>
            <a:r>
              <a:rPr lang="en-GB" kern="0" dirty="0" smtClean="0"/>
              <a:t>Continuous repetition until the message is acknowledged</a:t>
            </a:r>
          </a:p>
          <a:p>
            <a:r>
              <a:rPr lang="en-GB" kern="0" dirty="0" smtClean="0"/>
              <a:t>Message </a:t>
            </a:r>
            <a:r>
              <a:rPr lang="en-GB" kern="0" dirty="0" smtClean="0"/>
              <a:t>buffer</a:t>
            </a:r>
            <a:endParaRPr lang="en-GB" kern="0" dirty="0"/>
          </a:p>
        </p:txBody>
      </p:sp>
    </p:spTree>
    <p:extLst>
      <p:ext uri="{BB962C8B-B14F-4D97-AF65-F5344CB8AC3E}">
        <p14:creationId xmlns:p14="http://schemas.microsoft.com/office/powerpoint/2010/main" val="21002720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Vorlesungen-Layout">
  <a:themeElements>
    <a:clrScheme name="Ds-Template">
      <a:dk1>
        <a:srgbClr val="000000"/>
      </a:dk1>
      <a:lt1>
        <a:sysClr val="window" lastClr="FFFFFF"/>
      </a:lt1>
      <a:dk2>
        <a:srgbClr val="000000"/>
      </a:dk2>
      <a:lt2>
        <a:srgbClr val="BBC0AC"/>
      </a:lt2>
      <a:accent1>
        <a:srgbClr val="EEAC19"/>
      </a:accent1>
      <a:accent2>
        <a:srgbClr val="E07602"/>
      </a:accent2>
      <a:accent3>
        <a:srgbClr val="9FF726"/>
      </a:accent3>
      <a:accent4>
        <a:srgbClr val="8BA8D3"/>
      </a:accent4>
      <a:accent5>
        <a:srgbClr val="21449B"/>
      </a:accent5>
      <a:accent6>
        <a:srgbClr val="5E82B7"/>
      </a:accent6>
      <a:hlink>
        <a:srgbClr val="DF7408"/>
      </a:hlink>
      <a:folHlink>
        <a:srgbClr val="DE720C"/>
      </a:folHlink>
    </a:clrScheme>
    <a:fontScheme name="Vorlesungen-Layout">
      <a:majorFont>
        <a:latin typeface="Arial Rounded MT Bold"/>
        <a:ea typeface=""/>
        <a:cs typeface=""/>
      </a:majorFont>
      <a:minorFont>
        <a:latin typeface="Arial Rounded MT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Unicode MS" pitchFamily="34" charset="-128"/>
          </a:defRPr>
        </a:defPPr>
      </a:lstStyle>
    </a:lnDef>
  </a:objectDefaults>
  <a:extraClrSchemeLst>
    <a:extraClrScheme>
      <a:clrScheme name="Vorlesungen-Layo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esungen-Layou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orlesungen-Layou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esungen-Layou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esungen-Layou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esungen-Layou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esungen-Layou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26C721F4296FF4F91D9193261DB4FD8" ma:contentTypeVersion="0" ma:contentTypeDescription="Ein neues Dokument erstellen." ma:contentTypeScope="" ma:versionID="d122989d45e4dda779b4db5013b6c8d2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4f5dc90cf06628c3b90945c8266c24d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DB94842-78AB-4713-9F10-B7B0A04D3A1D}"/>
</file>

<file path=customXml/itemProps2.xml><?xml version="1.0" encoding="utf-8"?>
<ds:datastoreItem xmlns:ds="http://schemas.openxmlformats.org/officeDocument/2006/customXml" ds:itemID="{E95C3F05-906A-4AF0-AA33-4EAD6A559352}"/>
</file>

<file path=customXml/itemProps3.xml><?xml version="1.0" encoding="utf-8"?>
<ds:datastoreItem xmlns:ds="http://schemas.openxmlformats.org/officeDocument/2006/customXml" ds:itemID="{D31DE7E4-9332-475F-B1A7-B52A1F334089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423</Words>
  <Application>Microsoft Office PowerPoint</Application>
  <PresentationFormat>Bildschirmpräsentation (4:3)</PresentationFormat>
  <Paragraphs>135</Paragraphs>
  <Slides>29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6" baseType="lpstr">
      <vt:lpstr>Wingdings 3</vt:lpstr>
      <vt:lpstr>MS PGothic</vt:lpstr>
      <vt:lpstr>Arial Unicode MS</vt:lpstr>
      <vt:lpstr>Arial Rounded MT Bold</vt:lpstr>
      <vt:lpstr>Wingdings 2</vt:lpstr>
      <vt:lpstr>Times New Roman</vt:lpstr>
      <vt:lpstr>Vorlesungen-Layout</vt:lpstr>
      <vt:lpstr>Visible Light Communication</vt:lpstr>
      <vt:lpstr>Motivation</vt:lpstr>
      <vt:lpstr>Motivation – Related Work</vt:lpstr>
      <vt:lpstr>Motivation – Related Work</vt:lpstr>
      <vt:lpstr>Initial Goals</vt:lpstr>
      <vt:lpstr>Basic Communication</vt:lpstr>
      <vt:lpstr>Bit Layer</vt:lpstr>
      <vt:lpstr>Bit Layer - Synchronization</vt:lpstr>
      <vt:lpstr>MAC Layer</vt:lpstr>
      <vt:lpstr>Hardware Edge Detector</vt:lpstr>
      <vt:lpstr>Hardware Edge Detector</vt:lpstr>
      <vt:lpstr>Hardware Edge Detector</vt:lpstr>
      <vt:lpstr>Evaluation</vt:lpstr>
      <vt:lpstr>Comparison: DisneyResearch vs. Our VLC</vt:lpstr>
      <vt:lpstr>Comparison: DisneyResearch vs. Our VLC</vt:lpstr>
      <vt:lpstr>Use Case</vt:lpstr>
      <vt:lpstr>Use Case</vt:lpstr>
      <vt:lpstr>Hardware</vt:lpstr>
      <vt:lpstr>Hardware</vt:lpstr>
      <vt:lpstr>Hardware</vt:lpstr>
      <vt:lpstr>Evolution of the Train</vt:lpstr>
      <vt:lpstr>Evolution of the Train</vt:lpstr>
      <vt:lpstr>Evolution of the Train</vt:lpstr>
      <vt:lpstr>Evolution of the Train</vt:lpstr>
      <vt:lpstr>Evolution of the Train</vt:lpstr>
      <vt:lpstr>Final Track Controller</vt:lpstr>
      <vt:lpstr>App - TrainControl</vt:lpstr>
      <vt:lpstr>PowerPoint-Präsentation</vt:lpstr>
      <vt:lpstr>Sources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Template</dc:title>
  <dc:creator>Rainer Krogull</dc:creator>
  <cp:lastModifiedBy>Michael Deutschen</cp:lastModifiedBy>
  <cp:revision>2103</cp:revision>
  <cp:lastPrinted>2009-03-26T18:25:42Z</cp:lastPrinted>
  <dcterms:created xsi:type="dcterms:W3CDTF">2009-04-03T11:12:54Z</dcterms:created>
  <dcterms:modified xsi:type="dcterms:W3CDTF">2016-03-09T11:52:59Z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0x010100626C721F4296FF4F91D9193261DB4FD8</vt:lpwstr>
  </property>
</Properties>
</file>